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37" r:id="rId4"/>
    <p:sldMasterId id="2147483903" r:id="rId5"/>
    <p:sldMasterId id="2147483951" r:id="rId6"/>
    <p:sldMasterId id="2147484018" r:id="rId7"/>
    <p:sldMasterId id="2147484088" r:id="rId8"/>
    <p:sldMasterId id="2147484117" r:id="rId9"/>
    <p:sldMasterId id="2147484198" r:id="rId10"/>
  </p:sldMasterIdLst>
  <p:notesMasterIdLst>
    <p:notesMasterId r:id="rId23"/>
  </p:notesMasterIdLst>
  <p:handoutMasterIdLst>
    <p:handoutMasterId r:id="rId24"/>
  </p:handoutMasterIdLst>
  <p:sldIdLst>
    <p:sldId id="2198" r:id="rId11"/>
    <p:sldId id="2204" r:id="rId12"/>
    <p:sldId id="2207" r:id="rId13"/>
    <p:sldId id="2195" r:id="rId14"/>
    <p:sldId id="2097" r:id="rId15"/>
    <p:sldId id="2174" r:id="rId16"/>
    <p:sldId id="2194" r:id="rId17"/>
    <p:sldId id="2206" r:id="rId18"/>
    <p:sldId id="2169" r:id="rId19"/>
    <p:sldId id="2170" r:id="rId20"/>
    <p:sldId id="2205" r:id="rId21"/>
    <p:sldId id="2199" r:id="rId22"/>
  </p:sldIdLst>
  <p:sldSz cx="12192000" cy="6858000"/>
  <p:notesSz cx="7010400" cy="9296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Gadugi" panose="020B0502040204020203" pitchFamily="34" charset="0"/>
      <p:regular r:id="rId35"/>
      <p:bold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  <p:embeddedFont>
      <p:font typeface="Open Sans Light" panose="020B0306030504020204" pitchFamily="34" charset="0"/>
      <p:regular r:id="rId41"/>
      <p:bold r:id="rId42"/>
      <p:italic r:id="rId43"/>
      <p:boldItalic r:id="rId44"/>
    </p:embeddedFont>
    <p:embeddedFont>
      <p:font typeface="Segoe UI Black" panose="020B0A02040204020203" pitchFamily="34" charset="0"/>
      <p:bold r:id="rId45"/>
      <p:boldItalic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  <p15:guide id="3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875"/>
    <a:srgbClr val="0782C4"/>
    <a:srgbClr val="00639C"/>
    <a:srgbClr val="000000"/>
    <a:srgbClr val="3084AF"/>
    <a:srgbClr val="22658C"/>
    <a:srgbClr val="CAD82A"/>
    <a:srgbClr val="FFFFFF"/>
    <a:srgbClr val="03959E"/>
    <a:srgbClr val="009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6547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1"/>
        <p:guide pos="3842"/>
      </p:guideLst>
    </p:cSldViewPr>
  </p:slideViewPr>
  <p:outlineViewPr>
    <p:cViewPr>
      <p:scale>
        <a:sx n="33" d="100"/>
        <a:sy n="33" d="100"/>
      </p:scale>
      <p:origin x="0" y="85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1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font" Target="fonts/font5.fntdata"/><Relationship Id="rId11" Type="http://schemas.openxmlformats.org/officeDocument/2006/relationships/slide" Target="slides/slide1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Master" Target="slideMasters/slideMaster5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0.xml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217949628562575E-2"/>
          <c:y val="0.15464896401406983"/>
          <c:w val="0.82983389842091582"/>
          <c:h val="0.702383393732921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Índice de Realização de Expansação em Geração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CAD82A"/>
              </a:solidFill>
            </c:spPr>
            <c:extLst>
              <c:ext xmlns:c16="http://schemas.microsoft.com/office/drawing/2014/chart" uri="{C3380CC4-5D6E-409C-BE32-E72D297353CC}">
                <c16:uniqueId val="{00000001-87EF-44A6-9CE5-D79A72725B10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F7D-4E3C-9137-95F579E9D3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7EF-44A6-9CE5-D79A72725B1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Sheet1!$B$2:$B$4</c:f>
              <c:numCache>
                <c:formatCode>_(* #,##0.00_);_(* \(#,##0.00\);_(* "-"??_);_(@_)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7D-4E3C-9137-95F579E9D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817488"/>
        <c:axId val="311817880"/>
      </c:barChart>
      <c:catAx>
        <c:axId val="311817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/>
            </a:pPr>
            <a:endParaRPr lang="pt-BR"/>
          </a:p>
        </c:txPr>
        <c:crossAx val="311817880"/>
        <c:crossesAt val="0"/>
        <c:auto val="1"/>
        <c:lblAlgn val="ctr"/>
        <c:lblOffset val="100"/>
        <c:noMultiLvlLbl val="0"/>
      </c:catAx>
      <c:valAx>
        <c:axId val="311817880"/>
        <c:scaling>
          <c:orientation val="minMax"/>
          <c:max val="12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11817488"/>
        <c:crosses val="autoZero"/>
        <c:crossBetween val="between"/>
        <c:majorUnit val="500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985635088085501E-2"/>
          <c:y val="0.19046769769312413"/>
          <c:w val="0.82983389842091582"/>
          <c:h val="0.712842383138628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PMSO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Sheet1!$B$2:$B$4</c:f>
            </c:numRef>
          </c:val>
          <c:extLst>
            <c:ext xmlns:c16="http://schemas.microsoft.com/office/drawing/2014/chart" uri="{C3380CC4-5D6E-409C-BE32-E72D297353CC}">
              <c16:uniqueId val="{00000000-47E6-4DF8-8631-7B498C4770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Sheet1!$C$2:$C$4</c:f>
            </c:numRef>
          </c:val>
          <c:extLst>
            <c:ext xmlns:c16="http://schemas.microsoft.com/office/drawing/2014/chart" uri="{C3380CC4-5D6E-409C-BE32-E72D297353CC}">
              <c16:uniqueId val="{00000001-47E6-4DF8-8631-7B498C4770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Receita de Serviços/ROL (%)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CAD82A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Sheet1!$D$2:$D$4</c:f>
              <c:numCache>
                <c:formatCode>_(* #,##0.00_);_(* \(#,##0.00\);_(* "-"??_);_(@_)</c:formatCode>
                <c:ptCount val="3"/>
                <c:pt idx="0">
                  <c:v>0.28999999999999998</c:v>
                </c:pt>
                <c:pt idx="1">
                  <c:v>0.59</c:v>
                </c:pt>
                <c:pt idx="2">
                  <c:v>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E6-4DF8-8631-7B498C477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0039584"/>
        <c:axId val="310039976"/>
      </c:barChart>
      <c:catAx>
        <c:axId val="31003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/>
            </a:pPr>
            <a:endParaRPr lang="pt-BR"/>
          </a:p>
        </c:txPr>
        <c:crossAx val="310039976"/>
        <c:crossesAt val="0"/>
        <c:auto val="1"/>
        <c:lblAlgn val="ctr"/>
        <c:lblOffset val="100"/>
        <c:noMultiLvlLbl val="0"/>
      </c:catAx>
      <c:valAx>
        <c:axId val="310039976"/>
        <c:scaling>
          <c:orientation val="minMax"/>
          <c:max val="1.5"/>
          <c:min val="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10039584"/>
        <c:crosses val="autoZero"/>
        <c:crossBetween val="between"/>
        <c:majorUnit val="0.30000000000000004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985635088085501E-2"/>
          <c:y val="0.15242910581263447"/>
          <c:w val="0.82983389842091582"/>
          <c:h val="0.712842383138628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PMSO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Sheet1!$B$2:$B$4</c:f>
            </c:numRef>
          </c:val>
          <c:extLst>
            <c:ext xmlns:c16="http://schemas.microsoft.com/office/drawing/2014/chart" uri="{C3380CC4-5D6E-409C-BE32-E72D297353CC}">
              <c16:uniqueId val="{00000000-3933-4338-A40C-113BE7D13A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Sheet1!$C$2:$C$4</c:f>
            </c:numRef>
          </c:val>
          <c:extLst>
            <c:ext xmlns:c16="http://schemas.microsoft.com/office/drawing/2014/chart" uri="{C3380CC4-5D6E-409C-BE32-E72D297353CC}">
              <c16:uniqueId val="{00000001-3933-4338-A40C-113BE7D13A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Receita de Serviços/ROL (%)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CAD82A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Sheet1!$D$2:$D$4</c:f>
              <c:numCache>
                <c:formatCode>_(* #,##0.00_);_(* \(#,##0.00\);_(* "-"??_);_(@_)</c:formatCode>
                <c:ptCount val="3"/>
                <c:pt idx="0">
                  <c:v>2.73</c:v>
                </c:pt>
                <c:pt idx="1">
                  <c:v>3.98</c:v>
                </c:pt>
                <c:pt idx="2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33-4338-A40C-113BE7D13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2565664"/>
        <c:axId val="312566056"/>
      </c:barChart>
      <c:catAx>
        <c:axId val="31256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/>
            </a:pPr>
            <a:endParaRPr lang="pt-BR"/>
          </a:p>
        </c:txPr>
        <c:crossAx val="312566056"/>
        <c:crossesAt val="0"/>
        <c:auto val="1"/>
        <c:lblAlgn val="ctr"/>
        <c:lblOffset val="100"/>
        <c:noMultiLvlLbl val="0"/>
      </c:catAx>
      <c:valAx>
        <c:axId val="312566056"/>
        <c:scaling>
          <c:orientation val="minMax"/>
          <c:max val="6"/>
          <c:min val="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12565664"/>
        <c:crosses val="autoZero"/>
        <c:crossBetween val="between"/>
        <c:majorUnit val="0.5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217949628562575E-2"/>
          <c:y val="0.15525505444011398"/>
          <c:w val="0.82983389842091582"/>
          <c:h val="0.702383393732921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CAD82A"/>
              </a:solidFill>
            </c:spPr>
            <c:extLst>
              <c:ext xmlns:c16="http://schemas.microsoft.com/office/drawing/2014/chart" uri="{C3380CC4-5D6E-409C-BE32-E72D297353CC}">
                <c16:uniqueId val="{00000002-B4F2-4534-8832-40CE27EBD92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14750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A20-4C72-B123-77711BEE6E1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2500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4F2-4534-8832-40CE27EBD92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Realizado 2022</c:v>
                </c:pt>
                <c:pt idx="1">
                  <c:v>Meta 2022</c:v>
                </c:pt>
              </c:strCache>
            </c:strRef>
          </c:cat>
          <c:val>
            <c:numRef>
              <c:f>Sheet1!$B$2:$B$3</c:f>
              <c:numCache>
                <c:formatCode>_(* #,##0.00_);_(* \(#,##0.00\);_(* "-"??_);_(@_)</c:formatCode>
                <c:ptCount val="2"/>
                <c:pt idx="0">
                  <c:v>14750</c:v>
                </c:pt>
                <c:pt idx="1">
                  <c:v>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E7-43EF-9F61-05326C1FA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816312"/>
        <c:axId val="311816704"/>
      </c:barChart>
      <c:catAx>
        <c:axId val="311816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/>
            </a:pPr>
            <a:endParaRPr lang="pt-BR"/>
          </a:p>
        </c:txPr>
        <c:crossAx val="311816704"/>
        <c:crossesAt val="0"/>
        <c:auto val="1"/>
        <c:lblAlgn val="ctr"/>
        <c:lblOffset val="100"/>
        <c:noMultiLvlLbl val="0"/>
      </c:catAx>
      <c:valAx>
        <c:axId val="311816704"/>
        <c:scaling>
          <c:orientation val="minMax"/>
          <c:max val="1500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11816312"/>
        <c:crosses val="autoZero"/>
        <c:crossBetween val="between"/>
        <c:majorUnit val="3000"/>
        <c:minorUnit val="0.5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218018855198804E-2"/>
          <c:y val="7.2893833048917236E-2"/>
          <c:w val="0.82983389842091582"/>
          <c:h val="0.712842383138628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Colaboradores treinados em combate a corrupção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CAD82A"/>
              </a:solidFill>
            </c:spPr>
            <c:extLst>
              <c:ext xmlns:c16="http://schemas.microsoft.com/office/drawing/2014/chart" uri="{C3380CC4-5D6E-409C-BE32-E72D297353CC}">
                <c16:uniqueId val="{00000001-98D0-4F7F-9069-56747179A94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33,54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8D0-4F7F-9069-56747179A94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31,2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8D0-4F7F-9069-56747179A9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Realizado 2022</c:v>
                </c:pt>
                <c:pt idx="1">
                  <c:v>Meta 2022</c:v>
                </c:pt>
              </c:strCache>
            </c:strRef>
          </c:cat>
          <c:val>
            <c:numRef>
              <c:f>Sheet1!$B$2:$B$3</c:f>
              <c:numCache>
                <c:formatCode>_(* #,##0.00_);_(* \(#,##0.00\);_(* "-"??_);_(@_)</c:formatCode>
                <c:ptCount val="2"/>
                <c:pt idx="0" formatCode="0.00">
                  <c:v>33.54</c:v>
                </c:pt>
                <c:pt idx="1">
                  <c:v>31.2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D0-4F7F-9069-56747179A9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6739112"/>
        <c:axId val="316739504"/>
      </c:barChart>
      <c:catAx>
        <c:axId val="316739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/>
            </a:pPr>
            <a:endParaRPr lang="pt-BR"/>
          </a:p>
        </c:txPr>
        <c:crossAx val="316739504"/>
        <c:crossesAt val="0"/>
        <c:auto val="1"/>
        <c:lblAlgn val="ctr"/>
        <c:lblOffset val="100"/>
        <c:noMultiLvlLbl val="0"/>
      </c:catAx>
      <c:valAx>
        <c:axId val="316739504"/>
        <c:scaling>
          <c:orientation val="minMax"/>
          <c:max val="40"/>
          <c:min val="0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16739112"/>
        <c:crosses val="autoZero"/>
        <c:crossBetween val="between"/>
        <c:majorUnit val="10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pt-B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218018855198804E-2"/>
          <c:y val="7.2893833048917236E-2"/>
          <c:w val="0.82983389842091582"/>
          <c:h val="0.712842383138628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Colaboradores treinados em combate a corrupção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CAD82A"/>
              </a:solidFill>
            </c:spPr>
            <c:extLst>
              <c:ext xmlns:c16="http://schemas.microsoft.com/office/drawing/2014/chart" uri="{C3380CC4-5D6E-409C-BE32-E72D297353CC}">
                <c16:uniqueId val="{00000001-F944-478C-A97F-81748C7B0BAE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944-478C-A97F-81748C7B0B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0.95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44-478C-A97F-81748C7B0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6740288"/>
        <c:axId val="316740680"/>
      </c:barChart>
      <c:catAx>
        <c:axId val="31674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/>
            </a:pPr>
            <a:endParaRPr lang="pt-BR"/>
          </a:p>
        </c:txPr>
        <c:crossAx val="316740680"/>
        <c:crossesAt val="0"/>
        <c:auto val="1"/>
        <c:lblAlgn val="ctr"/>
        <c:lblOffset val="100"/>
        <c:noMultiLvlLbl val="0"/>
      </c:catAx>
      <c:valAx>
        <c:axId val="316740680"/>
        <c:scaling>
          <c:orientation val="minMax"/>
          <c:max val="1.2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16740288"/>
        <c:crosses val="autoZero"/>
        <c:crossBetween val="between"/>
        <c:majorUnit val="0.2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pt-B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218018855198804E-2"/>
          <c:y val="7.2893833048917236E-2"/>
          <c:w val="0.82983389842091582"/>
          <c:h val="0.712842383138628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Colaboradores treinados em combate a corrupção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CAD82A"/>
              </a:solidFill>
            </c:spPr>
            <c:extLst>
              <c:ext xmlns:c16="http://schemas.microsoft.com/office/drawing/2014/chart" uri="{C3380CC4-5D6E-409C-BE32-E72D297353CC}">
                <c16:uniqueId val="{00000001-C080-4A2F-A674-CEC996205924}"/>
              </c:ext>
            </c:extLst>
          </c:dPt>
          <c:dLbls>
            <c:dLbl>
              <c:idx val="0"/>
              <c:numFmt formatCode="#,##0.00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>
                    <a:defRPr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4C7-4D88-A9EF-DA09DA116E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 algn="ctr"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 dirty="0"/>
                      <a:t>0,001</a:t>
                    </a:r>
                  </a:p>
                </c:rich>
              </c:tx>
              <c:numFmt formatCode="#,##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080-4A2F-A674-CEC99620592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0,001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080-4A2F-A674-CEC9962059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Sheet1!$B$2:$B$4</c:f>
              <c:numCache>
                <c:formatCode>_-* #,##0.0000_-;\-* #,##0.0000_-;_-* "-"??_-;_-@_-</c:formatCode>
                <c:ptCount val="3"/>
                <c:pt idx="0">
                  <c:v>2.9999999999999997E-4</c:v>
                </c:pt>
                <c:pt idx="1">
                  <c:v>1E-3</c:v>
                </c:pt>
                <c:pt idx="2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5A-42FC-8C00-34025258C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6741464"/>
        <c:axId val="316741856"/>
      </c:barChart>
      <c:catAx>
        <c:axId val="316741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/>
            </a:pPr>
            <a:endParaRPr lang="pt-BR"/>
          </a:p>
        </c:txPr>
        <c:crossAx val="316741856"/>
        <c:crossesAt val="0"/>
        <c:auto val="1"/>
        <c:lblAlgn val="ctr"/>
        <c:lblOffset val="100"/>
        <c:noMultiLvlLbl val="0"/>
      </c:catAx>
      <c:valAx>
        <c:axId val="316741856"/>
        <c:scaling>
          <c:orientation val="minMax"/>
          <c:max val="6.0000000000000019E-3"/>
          <c:min val="0"/>
        </c:scaling>
        <c:delete val="0"/>
        <c:axPos val="l"/>
        <c:numFmt formatCode="#,##0.000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16741464"/>
        <c:crosses val="autoZero"/>
        <c:crossBetween val="between"/>
        <c:majorUnit val="1.0000000000000002E-3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pt-B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218018855198804E-2"/>
          <c:y val="7.2893833048917236E-2"/>
          <c:w val="0.82983389842091582"/>
          <c:h val="0.712842383138628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Colaboradores treinados em combate a corrupção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29,24%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256-4EF7-BD78-E720567504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Realizado 2021</c:v>
                </c:pt>
                <c:pt idx="1">
                  <c:v>Realizado 2022</c:v>
                </c:pt>
                <c:pt idx="2">
                  <c:v>Meta 2022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0.28000000000000003</c:v>
                </c:pt>
                <c:pt idx="1">
                  <c:v>0.28370000000000001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56-4EF7-BD78-E72056750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6742640"/>
        <c:axId val="316767312"/>
      </c:barChart>
      <c:catAx>
        <c:axId val="316742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/>
            </a:pPr>
            <a:endParaRPr lang="pt-BR"/>
          </a:p>
        </c:txPr>
        <c:crossAx val="316767312"/>
        <c:crossesAt val="0"/>
        <c:auto val="1"/>
        <c:lblAlgn val="ctr"/>
        <c:lblOffset val="100"/>
        <c:noMultiLvlLbl val="0"/>
      </c:catAx>
      <c:valAx>
        <c:axId val="316767312"/>
        <c:scaling>
          <c:orientation val="minMax"/>
          <c:max val="1.2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16742640"/>
        <c:crosses val="autoZero"/>
        <c:crossBetween val="between"/>
        <c:majorUnit val="0.2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pt-B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D22F13-615A-486D-B79F-256BCF02EF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A472A-1A54-4E0D-86F6-24208B4B54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EFB15E-7CC0-4C73-BB70-E08B3B63904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0A829-0A71-4F04-92FA-52F65FF834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796A5-942C-49F3-9EC2-2B2FB0A032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1F8747-7B7A-45AE-ABF2-297C823104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442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C6CA9E-5436-4CF7-9CB8-90F066F351A2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B52A7F-5C81-4821-8CD3-A6280853F73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108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4.bin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14.png"/><Relationship Id="rId2" Type="http://schemas.openxmlformats.org/officeDocument/2006/relationships/tags" Target="../tags/tag3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9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13.png"/><Relationship Id="rId2" Type="http://schemas.openxmlformats.org/officeDocument/2006/relationships/tags" Target="../tags/tag6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2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3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13.png"/><Relationship Id="rId2" Type="http://schemas.openxmlformats.org/officeDocument/2006/relationships/tags" Target="../tags/tag6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4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1A9D1-CE62-4559-BC1C-FFF6756F4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5"/>
          <p:cNvSpPr/>
          <p:nvPr userDrawn="1"/>
        </p:nvSpPr>
        <p:spPr>
          <a:xfrm>
            <a:off x="30" y="-4147"/>
            <a:ext cx="12192000" cy="686217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V="1">
            <a:off x="5183220" y="-229431"/>
            <a:ext cx="7318082" cy="7377259"/>
          </a:xfrm>
          <a:prstGeom prst="rect">
            <a:avLst/>
          </a:prstGeom>
        </p:spPr>
      </p:pic>
      <p:sp>
        <p:nvSpPr>
          <p:cNvPr id="6" name="Rectangle 183"/>
          <p:cNvSpPr/>
          <p:nvPr userDrawn="1"/>
        </p:nvSpPr>
        <p:spPr>
          <a:xfrm>
            <a:off x="6473189" y="5086547"/>
            <a:ext cx="404940" cy="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345128" y="4434605"/>
            <a:ext cx="5337915" cy="584138"/>
          </a:xfrm>
        </p:spPr>
        <p:txBody>
          <a:bodyPr/>
          <a:lstStyle>
            <a:lvl1pPr algn="l"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noProof="0" dirty="0"/>
              <a:t>Click p/editar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403576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790720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" name="Slide do think-cell" r:id="rId4" imgW="360" imgH="360" progId="TCLayout.ActiveDocument.1">
                  <p:embed/>
                </p:oleObj>
              </mc:Choice>
              <mc:Fallback>
                <p:oleObj name="Slide do think-cell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m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" y="-4732"/>
            <a:ext cx="12190412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0" descr="02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>
            <a:fillRect/>
          </a:stretch>
        </p:blipFill>
        <p:spPr bwMode="auto">
          <a:xfrm>
            <a:off x="31" y="3397250"/>
            <a:ext cx="12190412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77216" y="6110708"/>
            <a:ext cx="6408523" cy="294579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date/</a:t>
            </a:r>
            <a:r>
              <a:rPr lang="pt-BR" dirty="0" err="1"/>
              <a:t>place</a:t>
            </a:r>
            <a:endParaRPr lang="pt-BR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77216" y="5584360"/>
            <a:ext cx="6408523" cy="286017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err="1"/>
              <a:t>Subtitle</a:t>
            </a:r>
            <a:r>
              <a:rPr lang="pt-BR" dirty="0"/>
              <a:t> in </a:t>
            </a:r>
            <a:r>
              <a:rPr lang="pt-BR" dirty="0" err="1"/>
              <a:t>sentence</a:t>
            </a:r>
            <a:r>
              <a:rPr lang="pt-BR" dirty="0"/>
              <a:t>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77216" y="4858865"/>
            <a:ext cx="6408523" cy="72546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0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 err="1"/>
              <a:t>Title</a:t>
            </a:r>
            <a:r>
              <a:rPr lang="pt-BR" dirty="0"/>
              <a:t> in </a:t>
            </a:r>
            <a:r>
              <a:rPr lang="pt-BR" dirty="0" err="1"/>
              <a:t>Title</a:t>
            </a:r>
            <a:r>
              <a:rPr lang="pt-BR" dirty="0"/>
              <a:t> Case</a:t>
            </a:r>
          </a:p>
        </p:txBody>
      </p:sp>
      <p:pic>
        <p:nvPicPr>
          <p:cNvPr id="19" name="Imagem 16" descr="04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8"/>
          <a:stretch>
            <a:fillRect/>
          </a:stretch>
        </p:blipFill>
        <p:spPr bwMode="auto">
          <a:xfrm>
            <a:off x="3214719" y="5302281"/>
            <a:ext cx="8975724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7" descr="05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06" b="78125"/>
          <a:stretch>
            <a:fillRect/>
          </a:stretch>
        </p:blipFill>
        <p:spPr bwMode="auto">
          <a:xfrm>
            <a:off x="8572213" y="5194330"/>
            <a:ext cx="266223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8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31" y="298690"/>
            <a:ext cx="1022668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cxnSp>
        <p:nvCxnSpPr>
          <p:cNvPr id="8" name="Conector reto 5"/>
          <p:cNvCxnSpPr/>
          <p:nvPr userDrawn="1"/>
        </p:nvCxnSpPr>
        <p:spPr>
          <a:xfrm>
            <a:off x="31" y="1208626"/>
            <a:ext cx="12190412" cy="0"/>
          </a:xfrm>
          <a:prstGeom prst="line">
            <a:avLst/>
          </a:prstGeom>
          <a:ln w="25400">
            <a:solidFill>
              <a:srgbClr val="0079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Eletrobras-logo-transp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508" y="471306"/>
            <a:ext cx="766336" cy="42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fundo2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" y="6359236"/>
            <a:ext cx="12190412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30" y="-127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</a:endParaRP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31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73" y="266807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big </a:t>
            </a:r>
            <a:r>
              <a:rPr lang="pt-BR" dirty="0" err="1"/>
              <a:t>statement</a:t>
            </a:r>
            <a:r>
              <a:rPr lang="pt-BR" dirty="0"/>
              <a:t> </a:t>
            </a:r>
            <a:r>
              <a:rPr lang="pt-BR" dirty="0" err="1"/>
              <a:t>text</a:t>
            </a:r>
            <a:endParaRPr lang="pt-BR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73" y="1428161"/>
            <a:ext cx="947673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3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big </a:t>
            </a:r>
            <a:r>
              <a:rPr lang="pt-BR" dirty="0" err="1"/>
              <a:t>statement</a:t>
            </a:r>
            <a:r>
              <a:rPr lang="pt-BR" dirty="0"/>
              <a:t> </a:t>
            </a:r>
            <a:r>
              <a:rPr lang="pt-BR" dirty="0" err="1"/>
              <a:t>text</a:t>
            </a:r>
            <a:endParaRPr lang="pt-BR" dirty="0"/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929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5025" y="0"/>
            <a:ext cx="416951" cy="6858000"/>
          </a:xfrm>
          <a:prstGeom prst="rect">
            <a:avLst/>
          </a:prstGeom>
        </p:spPr>
      </p:pic>
      <p:sp>
        <p:nvSpPr>
          <p:cNvPr id="25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31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2681104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1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3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1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1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100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2681104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94" y="-1278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613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29" y="0"/>
            <a:ext cx="6096002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52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icon</a:t>
            </a:r>
            <a:r>
              <a:rPr lang="pt-BR" dirty="0"/>
              <a:t> </a:t>
            </a:r>
            <a:r>
              <a:rPr lang="pt-BR" dirty="0" err="1"/>
              <a:t>below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insert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remove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placeholder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use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whitespace</a:t>
            </a:r>
            <a:r>
              <a:rPr lang="pt-BR" dirty="0"/>
              <a:t> in </a:t>
            </a:r>
            <a:r>
              <a:rPr lang="pt-BR" dirty="0" err="1"/>
              <a:t>another</a:t>
            </a:r>
            <a:r>
              <a:rPr lang="pt-BR" dirty="0"/>
              <a:t> </a:t>
            </a:r>
            <a:r>
              <a:rPr lang="pt-BR" dirty="0" err="1"/>
              <a:t>way</a:t>
            </a:r>
            <a:endParaRPr lang="pt-BR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31" y="178563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4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80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74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5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icon</a:t>
            </a:r>
            <a:r>
              <a:rPr lang="pt-BR" dirty="0"/>
              <a:t> </a:t>
            </a:r>
            <a:r>
              <a:rPr lang="pt-BR" dirty="0" err="1"/>
              <a:t>below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insert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remove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placeholder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use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whitespace</a:t>
            </a:r>
            <a:r>
              <a:rPr lang="pt-BR" dirty="0"/>
              <a:t> in </a:t>
            </a:r>
            <a:r>
              <a:rPr lang="pt-BR" dirty="0" err="1"/>
              <a:t>another</a:t>
            </a:r>
            <a:r>
              <a:rPr lang="pt-BR" dirty="0"/>
              <a:t> </a:t>
            </a:r>
            <a:r>
              <a:rPr lang="pt-BR" dirty="0" err="1"/>
              <a:t>way</a:t>
            </a:r>
            <a:endParaRPr lang="pt-BR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31" y="3917292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30" y="180468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6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1A9D1-CE62-4559-BC1C-FFF6756F4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5"/>
          <p:cNvSpPr/>
          <p:nvPr userDrawn="1"/>
        </p:nvSpPr>
        <p:spPr>
          <a:xfrm>
            <a:off x="30" y="-4147"/>
            <a:ext cx="12192000" cy="686217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183"/>
          <p:cNvSpPr/>
          <p:nvPr userDrawn="1"/>
        </p:nvSpPr>
        <p:spPr>
          <a:xfrm>
            <a:off x="6473189" y="5086547"/>
            <a:ext cx="404940" cy="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345128" y="4434605"/>
            <a:ext cx="5337915" cy="584138"/>
          </a:xfrm>
        </p:spPr>
        <p:txBody>
          <a:bodyPr/>
          <a:lstStyle>
            <a:lvl1pPr algn="l"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noProof="0" dirty="0"/>
              <a:t>Click p/editar o título</a:t>
            </a:r>
          </a:p>
        </p:txBody>
      </p:sp>
      <p:grpSp>
        <p:nvGrpSpPr>
          <p:cNvPr id="2" name="Grupo 1"/>
          <p:cNvGrpSpPr/>
          <p:nvPr userDrawn="1"/>
        </p:nvGrpSpPr>
        <p:grpSpPr>
          <a:xfrm>
            <a:off x="30" y="6418292"/>
            <a:ext cx="4016188" cy="330804"/>
            <a:chOff x="-1" y="6418262"/>
            <a:chExt cx="4016189" cy="330804"/>
          </a:xfrm>
        </p:grpSpPr>
        <p:sp>
          <p:nvSpPr>
            <p:cNvPr id="11" name="TextBox 11"/>
            <p:cNvSpPr txBox="1"/>
            <p:nvPr userDrawn="1"/>
          </p:nvSpPr>
          <p:spPr>
            <a:xfrm>
              <a:off x="231819" y="6457866"/>
              <a:ext cx="14797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100" b="1" kern="1200" dirty="0" err="1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PDNG</a:t>
              </a:r>
              <a:r>
                <a:rPr lang="pt-BR" sz="1100" b="1" kern="120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 2019-2023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2" name="Straight Connector 12"/>
            <p:cNvCxnSpPr/>
            <p:nvPr userDrawn="1"/>
          </p:nvCxnSpPr>
          <p:spPr>
            <a:xfrm>
              <a:off x="0" y="6719476"/>
              <a:ext cx="160986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1"/>
            <p:cNvSpPr txBox="1"/>
            <p:nvPr userDrawn="1"/>
          </p:nvSpPr>
          <p:spPr>
            <a:xfrm>
              <a:off x="1711569" y="6454192"/>
              <a:ext cx="23046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100" b="0" kern="120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Plano Diretor de Negócios e Gestão</a:t>
              </a:r>
              <a:endParaRPr lang="en-US" sz="1100" b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Slide Number Placeholder 5"/>
            <p:cNvSpPr txBox="1">
              <a:spLocks/>
            </p:cNvSpPr>
            <p:nvPr userDrawn="1"/>
          </p:nvSpPr>
          <p:spPr>
            <a:xfrm>
              <a:off x="73343" y="6418262"/>
              <a:ext cx="426398" cy="30121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2400" kern="1200">
                  <a:solidFill>
                    <a:schemeClr val="tx1"/>
                  </a:solidFill>
                  <a:latin typeface="Raleway" panose="020B05030301010600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CCA817B1-E75C-4DB8-9B0A-1A0AC25A777C}" type="slidenum">
                <a:rPr lang="en-GB" sz="800" smtClean="0">
                  <a:solidFill>
                    <a:schemeClr val="bg1"/>
                  </a:solidFill>
                  <a:latin typeface="+mj-lt"/>
                </a:rPr>
                <a:pPr algn="ctr"/>
                <a:t>‹nº›</a:t>
              </a:fld>
              <a:endParaRPr lang="en-GB" sz="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9"/>
            <p:cNvSpPr/>
            <p:nvPr userDrawn="1"/>
          </p:nvSpPr>
          <p:spPr>
            <a:xfrm rot="2700000">
              <a:off x="92006" y="6535483"/>
              <a:ext cx="90117" cy="90117"/>
            </a:xfrm>
            <a:custGeom>
              <a:avLst/>
              <a:gdLst>
                <a:gd name="connsiteX0" fmla="*/ 0 w 531091"/>
                <a:gd name="connsiteY0" fmla="*/ 0 h 531091"/>
                <a:gd name="connsiteX1" fmla="*/ 531091 w 531091"/>
                <a:gd name="connsiteY1" fmla="*/ 0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0 w 531091"/>
                <a:gd name="connsiteY0" fmla="*/ 0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0" fmla="*/ 0 w 531091"/>
                <a:gd name="connsiteY0" fmla="*/ 0 h 531091"/>
                <a:gd name="connsiteX1" fmla="*/ 230909 w 531091"/>
                <a:gd name="connsiteY1" fmla="*/ 224312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230909 w 531091"/>
                <a:gd name="connsiteY0" fmla="*/ 224312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343065 w 531091"/>
                <a:gd name="connsiteY0" fmla="*/ 89066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  <a:gd name="connsiteX3" fmla="*/ 322349 w 531091"/>
                <a:gd name="connsiteY3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091" h="531091">
                  <a:moveTo>
                    <a:pt x="531091" y="531091"/>
                  </a:moveTo>
                  <a:lnTo>
                    <a:pt x="0" y="531091"/>
                  </a:lnTo>
                  <a:lnTo>
                    <a:pt x="0" y="0"/>
                  </a:lnTo>
                </a:path>
              </a:pathLst>
            </a:custGeom>
            <a:noFill/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Rectangle 9"/>
            <p:cNvSpPr/>
            <p:nvPr userDrawn="1"/>
          </p:nvSpPr>
          <p:spPr>
            <a:xfrm rot="13500000">
              <a:off x="390959" y="6543356"/>
              <a:ext cx="90117" cy="90117"/>
            </a:xfrm>
            <a:custGeom>
              <a:avLst/>
              <a:gdLst>
                <a:gd name="connsiteX0" fmla="*/ 0 w 531091"/>
                <a:gd name="connsiteY0" fmla="*/ 0 h 531091"/>
                <a:gd name="connsiteX1" fmla="*/ 531091 w 531091"/>
                <a:gd name="connsiteY1" fmla="*/ 0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0 w 531091"/>
                <a:gd name="connsiteY0" fmla="*/ 0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0" fmla="*/ 0 w 531091"/>
                <a:gd name="connsiteY0" fmla="*/ 0 h 531091"/>
                <a:gd name="connsiteX1" fmla="*/ 230909 w 531091"/>
                <a:gd name="connsiteY1" fmla="*/ 224312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230909 w 531091"/>
                <a:gd name="connsiteY0" fmla="*/ 224312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343065 w 531091"/>
                <a:gd name="connsiteY0" fmla="*/ 89066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  <a:gd name="connsiteX3" fmla="*/ 322349 w 531091"/>
                <a:gd name="connsiteY3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091" h="531091">
                  <a:moveTo>
                    <a:pt x="531091" y="531091"/>
                  </a:moveTo>
                  <a:lnTo>
                    <a:pt x="0" y="531091"/>
                  </a:lnTo>
                  <a:lnTo>
                    <a:pt x="0" y="0"/>
                  </a:lnTo>
                </a:path>
              </a:pathLst>
            </a:custGeom>
            <a:noFill/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Action Button: Forward or Next 26">
              <a:hlinkClick r:id="" action="ppaction://hlinkshowjump?jump=nextslide" highlightClick="1"/>
            </p:cNvPr>
            <p:cNvSpPr/>
            <p:nvPr userDrawn="1"/>
          </p:nvSpPr>
          <p:spPr>
            <a:xfrm>
              <a:off x="396810" y="6446666"/>
              <a:ext cx="176275" cy="302400"/>
            </a:xfrm>
            <a:prstGeom prst="actionButtonForwardNex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Action Button: Back or Previous 27">
              <a:hlinkClick r:id="" action="ppaction://hlinkshowjump?jump=previousslide" highlightClick="1"/>
            </p:cNvPr>
            <p:cNvSpPr/>
            <p:nvPr userDrawn="1"/>
          </p:nvSpPr>
          <p:spPr>
            <a:xfrm>
              <a:off x="-1" y="6446666"/>
              <a:ext cx="176400" cy="302400"/>
            </a:xfrm>
            <a:prstGeom prst="actionButtonBackPrevious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63" y="6335388"/>
            <a:ext cx="1332148" cy="3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4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3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34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>
                <a:solidFill>
                  <a:schemeClr val="tx2"/>
                </a:solidFill>
              </a:rPr>
              <a:t>Click </a:t>
            </a:r>
            <a:r>
              <a:rPr lang="pt-BR" dirty="0" err="1">
                <a:solidFill>
                  <a:schemeClr val="tx2"/>
                </a:solidFill>
              </a:rPr>
              <a:t>to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 err="1">
                <a:solidFill>
                  <a:schemeClr val="tx2"/>
                </a:solidFill>
              </a:rPr>
              <a:t>add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 err="1">
                <a:solidFill>
                  <a:schemeClr val="tx2"/>
                </a:solidFill>
              </a:rPr>
              <a:t>title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3" y="359042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3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34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59"/>
            <a:ext cx="2694667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7132293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1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178563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423"/>
            <a:ext cx="1298574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1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178563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8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8" y="3416300"/>
            <a:ext cx="2694667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1" y="0"/>
            <a:ext cx="6363547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7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9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1" y="0"/>
            <a:ext cx="6363547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201" y="3407833"/>
            <a:ext cx="2694667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1" y="0"/>
            <a:ext cx="8446238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4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40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1" y="0"/>
            <a:ext cx="8446238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33"/>
            <a:ext cx="2694667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big </a:t>
            </a:r>
            <a:r>
              <a:rPr lang="pt-BR" dirty="0" err="1"/>
              <a:t>statement</a:t>
            </a:r>
            <a:r>
              <a:rPr lang="pt-BR" dirty="0"/>
              <a:t> </a:t>
            </a:r>
            <a:r>
              <a:rPr lang="pt-BR" dirty="0" err="1"/>
              <a:t>text</a:t>
            </a:r>
            <a:endParaRPr lang="pt-BR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7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31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big </a:t>
            </a:r>
            <a:r>
              <a:rPr lang="pt-BR" dirty="0" err="1"/>
              <a:t>statement</a:t>
            </a:r>
            <a:r>
              <a:rPr lang="pt-BR" dirty="0"/>
              <a:t> </a:t>
            </a:r>
            <a:r>
              <a:rPr lang="pt-BR" dirty="0" err="1"/>
              <a:t>text</a:t>
            </a:r>
            <a:endParaRPr lang="pt-BR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1A9D1-CE62-4559-BC1C-FFF6756F4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5"/>
          <p:cNvSpPr/>
          <p:nvPr userDrawn="1"/>
        </p:nvSpPr>
        <p:spPr>
          <a:xfrm>
            <a:off x="30" y="-4147"/>
            <a:ext cx="12192000" cy="686217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2" name="Grupo 1"/>
          <p:cNvGrpSpPr/>
          <p:nvPr userDrawn="1"/>
        </p:nvGrpSpPr>
        <p:grpSpPr>
          <a:xfrm>
            <a:off x="30" y="6418292"/>
            <a:ext cx="4016188" cy="330804"/>
            <a:chOff x="-1" y="6418262"/>
            <a:chExt cx="4016189" cy="330804"/>
          </a:xfrm>
        </p:grpSpPr>
        <p:sp>
          <p:nvSpPr>
            <p:cNvPr id="11" name="TextBox 11"/>
            <p:cNvSpPr txBox="1"/>
            <p:nvPr userDrawn="1"/>
          </p:nvSpPr>
          <p:spPr>
            <a:xfrm>
              <a:off x="231819" y="6457866"/>
              <a:ext cx="14797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100" b="1" kern="1200" dirty="0" err="1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PDNG</a:t>
              </a:r>
              <a:r>
                <a:rPr lang="pt-BR" sz="1100" b="1" kern="120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 2019-2023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2" name="Straight Connector 12"/>
            <p:cNvCxnSpPr/>
            <p:nvPr userDrawn="1"/>
          </p:nvCxnSpPr>
          <p:spPr>
            <a:xfrm>
              <a:off x="0" y="6719476"/>
              <a:ext cx="160986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1"/>
            <p:cNvSpPr txBox="1"/>
            <p:nvPr userDrawn="1"/>
          </p:nvSpPr>
          <p:spPr>
            <a:xfrm>
              <a:off x="1711569" y="6454192"/>
              <a:ext cx="23046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100" b="0" kern="120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Plano Diretor de Negócios e Gestão</a:t>
              </a:r>
              <a:endParaRPr lang="en-US" sz="1100" b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Slide Number Placeholder 5"/>
            <p:cNvSpPr txBox="1">
              <a:spLocks/>
            </p:cNvSpPr>
            <p:nvPr userDrawn="1"/>
          </p:nvSpPr>
          <p:spPr>
            <a:xfrm>
              <a:off x="73343" y="6418262"/>
              <a:ext cx="426398" cy="30121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2400" kern="1200">
                  <a:solidFill>
                    <a:schemeClr val="tx1"/>
                  </a:solidFill>
                  <a:latin typeface="Raleway" panose="020B05030301010600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CCA817B1-E75C-4DB8-9B0A-1A0AC25A777C}" type="slidenum">
                <a:rPr lang="en-GB" sz="800" smtClean="0">
                  <a:solidFill>
                    <a:schemeClr val="bg1"/>
                  </a:solidFill>
                  <a:latin typeface="+mj-lt"/>
                </a:rPr>
                <a:pPr algn="ctr"/>
                <a:t>‹nº›</a:t>
              </a:fld>
              <a:endParaRPr lang="en-GB" sz="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9"/>
            <p:cNvSpPr/>
            <p:nvPr userDrawn="1"/>
          </p:nvSpPr>
          <p:spPr>
            <a:xfrm rot="2700000">
              <a:off x="92006" y="6535483"/>
              <a:ext cx="90117" cy="90117"/>
            </a:xfrm>
            <a:custGeom>
              <a:avLst/>
              <a:gdLst>
                <a:gd name="connsiteX0" fmla="*/ 0 w 531091"/>
                <a:gd name="connsiteY0" fmla="*/ 0 h 531091"/>
                <a:gd name="connsiteX1" fmla="*/ 531091 w 531091"/>
                <a:gd name="connsiteY1" fmla="*/ 0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0 w 531091"/>
                <a:gd name="connsiteY0" fmla="*/ 0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0" fmla="*/ 0 w 531091"/>
                <a:gd name="connsiteY0" fmla="*/ 0 h 531091"/>
                <a:gd name="connsiteX1" fmla="*/ 230909 w 531091"/>
                <a:gd name="connsiteY1" fmla="*/ 224312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230909 w 531091"/>
                <a:gd name="connsiteY0" fmla="*/ 224312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343065 w 531091"/>
                <a:gd name="connsiteY0" fmla="*/ 89066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  <a:gd name="connsiteX3" fmla="*/ 322349 w 531091"/>
                <a:gd name="connsiteY3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091" h="531091">
                  <a:moveTo>
                    <a:pt x="531091" y="531091"/>
                  </a:moveTo>
                  <a:lnTo>
                    <a:pt x="0" y="531091"/>
                  </a:lnTo>
                  <a:lnTo>
                    <a:pt x="0" y="0"/>
                  </a:lnTo>
                </a:path>
              </a:pathLst>
            </a:custGeom>
            <a:noFill/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Rectangle 9"/>
            <p:cNvSpPr/>
            <p:nvPr userDrawn="1"/>
          </p:nvSpPr>
          <p:spPr>
            <a:xfrm rot="13500000">
              <a:off x="390959" y="6543356"/>
              <a:ext cx="90117" cy="90117"/>
            </a:xfrm>
            <a:custGeom>
              <a:avLst/>
              <a:gdLst>
                <a:gd name="connsiteX0" fmla="*/ 0 w 531091"/>
                <a:gd name="connsiteY0" fmla="*/ 0 h 531091"/>
                <a:gd name="connsiteX1" fmla="*/ 531091 w 531091"/>
                <a:gd name="connsiteY1" fmla="*/ 0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0 w 531091"/>
                <a:gd name="connsiteY0" fmla="*/ 0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0" fmla="*/ 0 w 531091"/>
                <a:gd name="connsiteY0" fmla="*/ 0 h 531091"/>
                <a:gd name="connsiteX1" fmla="*/ 230909 w 531091"/>
                <a:gd name="connsiteY1" fmla="*/ 224312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230909 w 531091"/>
                <a:gd name="connsiteY0" fmla="*/ 224312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343065 w 531091"/>
                <a:gd name="connsiteY0" fmla="*/ 89066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  <a:gd name="connsiteX3" fmla="*/ 322349 w 531091"/>
                <a:gd name="connsiteY3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091" h="531091">
                  <a:moveTo>
                    <a:pt x="531091" y="531091"/>
                  </a:moveTo>
                  <a:lnTo>
                    <a:pt x="0" y="531091"/>
                  </a:lnTo>
                  <a:lnTo>
                    <a:pt x="0" y="0"/>
                  </a:lnTo>
                </a:path>
              </a:pathLst>
            </a:custGeom>
            <a:noFill/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Action Button: Forward or Next 26">
              <a:hlinkClick r:id="" action="ppaction://hlinkshowjump?jump=nextslide" highlightClick="1"/>
            </p:cNvPr>
            <p:cNvSpPr/>
            <p:nvPr userDrawn="1"/>
          </p:nvSpPr>
          <p:spPr>
            <a:xfrm>
              <a:off x="396810" y="6446666"/>
              <a:ext cx="176275" cy="302400"/>
            </a:xfrm>
            <a:prstGeom prst="actionButtonForwardNex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Action Button: Back or Previous 27">
              <a:hlinkClick r:id="" action="ppaction://hlinkshowjump?jump=previousslide" highlightClick="1"/>
            </p:cNvPr>
            <p:cNvSpPr/>
            <p:nvPr userDrawn="1"/>
          </p:nvSpPr>
          <p:spPr>
            <a:xfrm>
              <a:off x="-1" y="6446666"/>
              <a:ext cx="176400" cy="302400"/>
            </a:xfrm>
            <a:prstGeom prst="actionButtonBackPrevious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63" y="6335388"/>
            <a:ext cx="1332148" cy="370041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73084" y="359531"/>
            <a:ext cx="11025881" cy="584138"/>
          </a:xfrm>
        </p:spPr>
        <p:txBody>
          <a:bodyPr/>
          <a:lstStyle>
            <a:lvl1pPr algn="ctr"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noProof="0" dirty="0"/>
              <a:t>Click p/editar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517980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4157185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" name="Slide do think-cell" r:id="rId4" imgW="360" imgH="360" progId="TCLayout.ActiveDocument.1">
                  <p:embed/>
                </p:oleObj>
              </mc:Choice>
              <mc:Fallback>
                <p:oleObj name="Slide do think-cell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92" y="101474"/>
            <a:ext cx="769257" cy="10019820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3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dirty="0">
              <a:solidFill>
                <a:srgbClr val="575757"/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31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8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 b="1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17" y="-4732"/>
            <a:ext cx="12205017" cy="575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0" descr="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>
            <a:fillRect/>
          </a:stretch>
        </p:blipFill>
        <p:spPr bwMode="auto">
          <a:xfrm flipH="1">
            <a:off x="-13017" y="3397250"/>
            <a:ext cx="12205017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1" descr="03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5" t="26042"/>
          <a:stretch>
            <a:fillRect/>
          </a:stretch>
        </p:blipFill>
        <p:spPr bwMode="auto">
          <a:xfrm flipH="1" flipV="1">
            <a:off x="-26035" y="-4734"/>
            <a:ext cx="10539504" cy="686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/>
          <p:nvPr userDrawn="1"/>
        </p:nvSpPr>
        <p:spPr>
          <a:xfrm>
            <a:off x="6228833" y="548640"/>
            <a:ext cx="5974597" cy="6315710"/>
          </a:xfrm>
          <a:custGeom>
            <a:avLst/>
            <a:gdLst>
              <a:gd name="connsiteX0" fmla="*/ 0 w 5962650"/>
              <a:gd name="connsiteY0" fmla="*/ 0 h 6315710"/>
              <a:gd name="connsiteX1" fmla="*/ 5962650 w 5962650"/>
              <a:gd name="connsiteY1" fmla="*/ 0 h 6315710"/>
              <a:gd name="connsiteX2" fmla="*/ 5962650 w 5962650"/>
              <a:gd name="connsiteY2" fmla="*/ 6315710 h 6315710"/>
              <a:gd name="connsiteX3" fmla="*/ 0 w 5962650"/>
              <a:gd name="connsiteY3" fmla="*/ 6315710 h 6315710"/>
              <a:gd name="connsiteX4" fmla="*/ 0 w 5962650"/>
              <a:gd name="connsiteY4" fmla="*/ 0 h 6315710"/>
              <a:gd name="connsiteX0" fmla="*/ 0 w 5974080"/>
              <a:gd name="connsiteY0" fmla="*/ 4560570 h 6315710"/>
              <a:gd name="connsiteX1" fmla="*/ 5974080 w 5974080"/>
              <a:gd name="connsiteY1" fmla="*/ 0 h 6315710"/>
              <a:gd name="connsiteX2" fmla="*/ 5974080 w 5974080"/>
              <a:gd name="connsiteY2" fmla="*/ 6315710 h 6315710"/>
              <a:gd name="connsiteX3" fmla="*/ 11430 w 5974080"/>
              <a:gd name="connsiteY3" fmla="*/ 6315710 h 6315710"/>
              <a:gd name="connsiteX4" fmla="*/ 0 w 5974080"/>
              <a:gd name="connsiteY4" fmla="*/ 4560570 h 6315710"/>
              <a:gd name="connsiteX0" fmla="*/ 0 w 5974080"/>
              <a:gd name="connsiteY0" fmla="*/ 4560570 h 6315710"/>
              <a:gd name="connsiteX1" fmla="*/ 5974080 w 5974080"/>
              <a:gd name="connsiteY1" fmla="*/ 0 h 6315710"/>
              <a:gd name="connsiteX2" fmla="*/ 5974080 w 5974080"/>
              <a:gd name="connsiteY2" fmla="*/ 6315710 h 6315710"/>
              <a:gd name="connsiteX3" fmla="*/ 1131570 w 5974080"/>
              <a:gd name="connsiteY3" fmla="*/ 6315710 h 6315710"/>
              <a:gd name="connsiteX4" fmla="*/ 0 w 5974080"/>
              <a:gd name="connsiteY4" fmla="*/ 4560570 h 6315710"/>
              <a:gd name="connsiteX0" fmla="*/ 0 w 5974080"/>
              <a:gd name="connsiteY0" fmla="*/ 4560570 h 6315710"/>
              <a:gd name="connsiteX1" fmla="*/ 5974080 w 5974080"/>
              <a:gd name="connsiteY1" fmla="*/ 0 h 6315710"/>
              <a:gd name="connsiteX2" fmla="*/ 5974080 w 5974080"/>
              <a:gd name="connsiteY2" fmla="*/ 6315710 h 6315710"/>
              <a:gd name="connsiteX3" fmla="*/ 1131570 w 5974080"/>
              <a:gd name="connsiteY3" fmla="*/ 6315710 h 6315710"/>
              <a:gd name="connsiteX4" fmla="*/ 0 w 5974080"/>
              <a:gd name="connsiteY4" fmla="*/ 4560570 h 6315710"/>
              <a:gd name="connsiteX0" fmla="*/ 518 w 5974598"/>
              <a:gd name="connsiteY0" fmla="*/ 4560570 h 6315710"/>
              <a:gd name="connsiteX1" fmla="*/ 5974598 w 5974598"/>
              <a:gd name="connsiteY1" fmla="*/ 0 h 6315710"/>
              <a:gd name="connsiteX2" fmla="*/ 5974598 w 5974598"/>
              <a:gd name="connsiteY2" fmla="*/ 6315710 h 6315710"/>
              <a:gd name="connsiteX3" fmla="*/ 1132088 w 5974598"/>
              <a:gd name="connsiteY3" fmla="*/ 6315710 h 6315710"/>
              <a:gd name="connsiteX4" fmla="*/ 518 w 5974598"/>
              <a:gd name="connsiteY4" fmla="*/ 4560570 h 6315710"/>
              <a:gd name="connsiteX0" fmla="*/ 518 w 5974598"/>
              <a:gd name="connsiteY0" fmla="*/ 4560570 h 6315710"/>
              <a:gd name="connsiteX1" fmla="*/ 5974598 w 5974598"/>
              <a:gd name="connsiteY1" fmla="*/ 0 h 6315710"/>
              <a:gd name="connsiteX2" fmla="*/ 5974598 w 5974598"/>
              <a:gd name="connsiteY2" fmla="*/ 6315710 h 6315710"/>
              <a:gd name="connsiteX3" fmla="*/ 1132088 w 5974598"/>
              <a:gd name="connsiteY3" fmla="*/ 6315710 h 6315710"/>
              <a:gd name="connsiteX4" fmla="*/ 518 w 5974598"/>
              <a:gd name="connsiteY4" fmla="*/ 4560570 h 6315710"/>
              <a:gd name="connsiteX0" fmla="*/ 518 w 5974598"/>
              <a:gd name="connsiteY0" fmla="*/ 4560570 h 6315710"/>
              <a:gd name="connsiteX1" fmla="*/ 5974598 w 5974598"/>
              <a:gd name="connsiteY1" fmla="*/ 0 h 6315710"/>
              <a:gd name="connsiteX2" fmla="*/ 5974598 w 5974598"/>
              <a:gd name="connsiteY2" fmla="*/ 6315710 h 6315710"/>
              <a:gd name="connsiteX3" fmla="*/ 1132088 w 5974598"/>
              <a:gd name="connsiteY3" fmla="*/ 6315710 h 6315710"/>
              <a:gd name="connsiteX4" fmla="*/ 518 w 5974598"/>
              <a:gd name="connsiteY4" fmla="*/ 4560570 h 6315710"/>
              <a:gd name="connsiteX0" fmla="*/ 518 w 5974598"/>
              <a:gd name="connsiteY0" fmla="*/ 4560570 h 6315710"/>
              <a:gd name="connsiteX1" fmla="*/ 5974598 w 5974598"/>
              <a:gd name="connsiteY1" fmla="*/ 0 h 6315710"/>
              <a:gd name="connsiteX2" fmla="*/ 5974598 w 5974598"/>
              <a:gd name="connsiteY2" fmla="*/ 6315710 h 6315710"/>
              <a:gd name="connsiteX3" fmla="*/ 1132088 w 5974598"/>
              <a:gd name="connsiteY3" fmla="*/ 6315710 h 6315710"/>
              <a:gd name="connsiteX4" fmla="*/ 518 w 5974598"/>
              <a:gd name="connsiteY4" fmla="*/ 4560570 h 631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598" h="6315710">
                <a:moveTo>
                  <a:pt x="518" y="4560570"/>
                </a:moveTo>
                <a:cubicBezTo>
                  <a:pt x="37348" y="2640330"/>
                  <a:pt x="4371858" y="662940"/>
                  <a:pt x="5974598" y="0"/>
                </a:cubicBezTo>
                <a:lnTo>
                  <a:pt x="5974598" y="6315710"/>
                </a:lnTo>
                <a:lnTo>
                  <a:pt x="1132088" y="6315710"/>
                </a:lnTo>
                <a:cubicBezTo>
                  <a:pt x="160538" y="5810673"/>
                  <a:pt x="-10912" y="4962737"/>
                  <a:pt x="518" y="4560570"/>
                </a:cubicBez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200" dirty="0">
              <a:solidFill>
                <a:srgbClr val="FFFFFF"/>
              </a:solidFill>
            </a:endParaRPr>
          </a:p>
        </p:txBody>
      </p:sp>
      <p:pic>
        <p:nvPicPr>
          <p:cNvPr id="18" name="Imagem 17" descr="05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06" b="78125"/>
          <a:stretch>
            <a:fillRect/>
          </a:stretch>
        </p:blipFill>
        <p:spPr bwMode="auto">
          <a:xfrm>
            <a:off x="9071014" y="4867592"/>
            <a:ext cx="2884972" cy="19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3"/>
          <p:cNvSpPr txBox="1">
            <a:spLocks/>
          </p:cNvSpPr>
          <p:nvPr userDrawn="1"/>
        </p:nvSpPr>
        <p:spPr>
          <a:xfrm>
            <a:off x="8847973" y="3641522"/>
            <a:ext cx="3176562" cy="817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pt-BR" sz="4800" dirty="0">
                <a:solidFill>
                  <a:srgbClr val="0079C3"/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3807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>
            <a:off x="-570" y="-1"/>
            <a:ext cx="12193801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75757"/>
                </a:solidFill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BR" dirty="0">
                <a:solidFill>
                  <a:srgbClr val="575757"/>
                </a:solidFill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75757"/>
                </a:solidFill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75757"/>
                </a:solidFill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pt-BR" sz="1200" dirty="0">
                <a:solidFill>
                  <a:prstClr val="white"/>
                </a:solidFill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1" y="6144442"/>
              <a:ext cx="9030913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1.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xxxx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  2.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xxxx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  3.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List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footnotes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in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numerical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order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Footnote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numbers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are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not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bracketed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. Use 10pt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font</a:t>
              </a:r>
              <a:endParaRPr lang="pt-BR" sz="10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Note: Do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not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put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a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period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at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end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of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note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or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</a:t>
              </a:r>
              <a:endParaRPr lang="pt-BR" sz="10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: Include a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for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every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chart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that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you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use.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Separate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sources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with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a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semicolon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; BCG-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related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sources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go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at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end</a:t>
              </a:r>
              <a:endParaRPr lang="pt-BR" sz="10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endParaRPr>
            </a:p>
          </p:txBody>
        </p:sp>
      </p:grpSp>
      <p:sp>
        <p:nvSpPr>
          <p:cNvPr id="56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55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" y="-4732"/>
            <a:ext cx="12190412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0" descr="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>
            <a:fillRect/>
          </a:stretch>
        </p:blipFill>
        <p:spPr bwMode="auto">
          <a:xfrm>
            <a:off x="31" y="3397250"/>
            <a:ext cx="12190412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477216" y="6110708"/>
            <a:ext cx="6408523" cy="294579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date/</a:t>
            </a:r>
            <a:r>
              <a:rPr lang="pt-BR" dirty="0" err="1"/>
              <a:t>place</a:t>
            </a:r>
            <a:endParaRPr lang="pt-BR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77216" y="5584360"/>
            <a:ext cx="6408523" cy="286017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err="1"/>
              <a:t>Subtitle</a:t>
            </a:r>
            <a:r>
              <a:rPr lang="pt-BR" dirty="0"/>
              <a:t> in </a:t>
            </a:r>
            <a:r>
              <a:rPr lang="pt-BR" dirty="0" err="1"/>
              <a:t>sentence</a:t>
            </a:r>
            <a:r>
              <a:rPr lang="pt-BR" dirty="0"/>
              <a:t> case</a:t>
            </a:r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77216" y="4858865"/>
            <a:ext cx="6408523" cy="72546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0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 err="1"/>
              <a:t>Title</a:t>
            </a:r>
            <a:r>
              <a:rPr lang="pt-BR" dirty="0"/>
              <a:t> in </a:t>
            </a:r>
            <a:r>
              <a:rPr lang="pt-BR" dirty="0" err="1"/>
              <a:t>Title</a:t>
            </a:r>
            <a:r>
              <a:rPr lang="pt-BR" dirty="0"/>
              <a:t> Case</a:t>
            </a:r>
          </a:p>
        </p:txBody>
      </p:sp>
      <p:pic>
        <p:nvPicPr>
          <p:cNvPr id="29" name="Imagem 16" descr="04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8"/>
          <a:stretch>
            <a:fillRect/>
          </a:stretch>
        </p:blipFill>
        <p:spPr bwMode="auto">
          <a:xfrm>
            <a:off x="3214719" y="5302281"/>
            <a:ext cx="8975724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17" descr="05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06" b="78125"/>
          <a:stretch>
            <a:fillRect/>
          </a:stretch>
        </p:blipFill>
        <p:spPr bwMode="auto">
          <a:xfrm>
            <a:off x="8572213" y="5194330"/>
            <a:ext cx="266223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8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31" y="298721"/>
            <a:ext cx="10226686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6" name="Picture 6" descr="fundo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" y="6359236"/>
            <a:ext cx="12190412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to 5"/>
          <p:cNvCxnSpPr/>
          <p:nvPr userDrawn="1"/>
        </p:nvCxnSpPr>
        <p:spPr>
          <a:xfrm>
            <a:off x="31" y="1208626"/>
            <a:ext cx="12190412" cy="0"/>
          </a:xfrm>
          <a:prstGeom prst="line">
            <a:avLst/>
          </a:prstGeom>
          <a:ln w="25400">
            <a:solidFill>
              <a:srgbClr val="0079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Eletrobras-logo-transp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508" y="471306"/>
            <a:ext cx="766336" cy="42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1"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30" y="-127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30" y="2159018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subtitle</a:t>
            </a:r>
            <a:endParaRPr lang="pt-BR" dirty="0"/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30" y="1227079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3085" y="2951260"/>
            <a:ext cx="3443102" cy="3126841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Aharoni" panose="02010803020104030203" pitchFamily="2" charset="-79"/>
              </a:rPr>
              <a:t>Click para entrar com o seu texto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085" y="1374041"/>
            <a:ext cx="3443102" cy="1281392"/>
          </a:xfrm>
        </p:spPr>
        <p:txBody>
          <a:bodyPr>
            <a:noAutofit/>
          </a:bodyPr>
          <a:lstStyle>
            <a:lvl1pPr algn="l">
              <a:defRPr sz="4400" b="0">
                <a:latin typeface="+mj-lt"/>
              </a:defRPr>
            </a:lvl1pPr>
          </a:lstStyle>
          <a:p>
            <a:r>
              <a:rPr lang="pt-BR" dirty="0"/>
              <a:t>Click para editar o título</a:t>
            </a: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E308D90-D9CB-4998-96FD-2B07FD01D925}"/>
              </a:ext>
            </a:extLst>
          </p:cNvPr>
          <p:cNvSpPr/>
          <p:nvPr userDrawn="1"/>
        </p:nvSpPr>
        <p:spPr>
          <a:xfrm>
            <a:off x="4443662" y="0"/>
            <a:ext cx="7748338" cy="68580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2700000" scaled="1"/>
          </a:gradFill>
          <a:ln>
            <a:noFill/>
          </a:ln>
          <a:effectLst>
            <a:outerShdw blurRad="2921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63" y="6335388"/>
            <a:ext cx="1332148" cy="370041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30" y="6418292"/>
            <a:ext cx="4016188" cy="330804"/>
            <a:chOff x="-1" y="6418262"/>
            <a:chExt cx="4016189" cy="330804"/>
          </a:xfrm>
        </p:grpSpPr>
        <p:sp>
          <p:nvSpPr>
            <p:cNvPr id="15" name="TextBox 11"/>
            <p:cNvSpPr txBox="1"/>
            <p:nvPr userDrawn="1"/>
          </p:nvSpPr>
          <p:spPr>
            <a:xfrm>
              <a:off x="231819" y="6457866"/>
              <a:ext cx="14797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100" b="1" kern="1200" dirty="0" err="1">
                  <a:solidFill>
                    <a:schemeClr val="bg1">
                      <a:lumMod val="50000"/>
                    </a:schemeClr>
                  </a:solidFill>
                  <a:latin typeface="+mj-lt"/>
                  <a:ea typeface="+mn-ea"/>
                  <a:cs typeface="+mn-cs"/>
                </a:rPr>
                <a:t>PDNG</a:t>
              </a:r>
              <a:r>
                <a:rPr lang="pt-BR" sz="1100" b="1" kern="12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+mn-ea"/>
                  <a:cs typeface="+mn-cs"/>
                </a:rPr>
                <a:t> 2019-2023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16" name="Straight Connector 12"/>
            <p:cNvCxnSpPr/>
            <p:nvPr userDrawn="1"/>
          </p:nvCxnSpPr>
          <p:spPr>
            <a:xfrm>
              <a:off x="0" y="6719476"/>
              <a:ext cx="160986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1"/>
            <p:cNvSpPr txBox="1"/>
            <p:nvPr userDrawn="1"/>
          </p:nvSpPr>
          <p:spPr>
            <a:xfrm>
              <a:off x="1711569" y="6454192"/>
              <a:ext cx="23046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100" b="0" kern="12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+mn-ea"/>
                  <a:cs typeface="+mn-cs"/>
                </a:rPr>
                <a:t>Plano Diretor de Negócios e Gestão</a:t>
              </a:r>
              <a:endParaRPr lang="en-US" sz="1100" b="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8" name="Slide Number Placeholder 5"/>
            <p:cNvSpPr txBox="1">
              <a:spLocks/>
            </p:cNvSpPr>
            <p:nvPr userDrawn="1"/>
          </p:nvSpPr>
          <p:spPr>
            <a:xfrm>
              <a:off x="73343" y="6418262"/>
              <a:ext cx="426398" cy="30121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2400" kern="1200">
                  <a:solidFill>
                    <a:schemeClr val="tx1"/>
                  </a:solidFill>
                  <a:latin typeface="Raleway" panose="020B05030301010600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CCA817B1-E75C-4DB8-9B0A-1A0AC25A777C}" type="slidenum">
                <a:rPr lang="en-GB" sz="80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pPr algn="ctr"/>
                <a:t>‹nº›</a:t>
              </a:fld>
              <a:endParaRPr lang="en-GB" sz="8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9" name="Rectangle 9"/>
            <p:cNvSpPr/>
            <p:nvPr userDrawn="1"/>
          </p:nvSpPr>
          <p:spPr>
            <a:xfrm rot="2700000">
              <a:off x="92006" y="6535483"/>
              <a:ext cx="90117" cy="90117"/>
            </a:xfrm>
            <a:custGeom>
              <a:avLst/>
              <a:gdLst>
                <a:gd name="connsiteX0" fmla="*/ 0 w 531091"/>
                <a:gd name="connsiteY0" fmla="*/ 0 h 531091"/>
                <a:gd name="connsiteX1" fmla="*/ 531091 w 531091"/>
                <a:gd name="connsiteY1" fmla="*/ 0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0 w 531091"/>
                <a:gd name="connsiteY0" fmla="*/ 0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0" fmla="*/ 0 w 531091"/>
                <a:gd name="connsiteY0" fmla="*/ 0 h 531091"/>
                <a:gd name="connsiteX1" fmla="*/ 230909 w 531091"/>
                <a:gd name="connsiteY1" fmla="*/ 224312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230909 w 531091"/>
                <a:gd name="connsiteY0" fmla="*/ 224312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343065 w 531091"/>
                <a:gd name="connsiteY0" fmla="*/ 89066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  <a:gd name="connsiteX3" fmla="*/ 322349 w 531091"/>
                <a:gd name="connsiteY3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091" h="531091">
                  <a:moveTo>
                    <a:pt x="531091" y="531091"/>
                  </a:moveTo>
                  <a:lnTo>
                    <a:pt x="0" y="531091"/>
                  </a:lnTo>
                  <a:lnTo>
                    <a:pt x="0" y="0"/>
                  </a:lnTo>
                </a:path>
              </a:pathLst>
            </a:custGeom>
            <a:noFill/>
            <a:ln w="635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Rectangle 9"/>
            <p:cNvSpPr/>
            <p:nvPr userDrawn="1"/>
          </p:nvSpPr>
          <p:spPr>
            <a:xfrm rot="13500000">
              <a:off x="390959" y="6543356"/>
              <a:ext cx="90117" cy="90117"/>
            </a:xfrm>
            <a:custGeom>
              <a:avLst/>
              <a:gdLst>
                <a:gd name="connsiteX0" fmla="*/ 0 w 531091"/>
                <a:gd name="connsiteY0" fmla="*/ 0 h 531091"/>
                <a:gd name="connsiteX1" fmla="*/ 531091 w 531091"/>
                <a:gd name="connsiteY1" fmla="*/ 0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0 w 531091"/>
                <a:gd name="connsiteY0" fmla="*/ 0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0" fmla="*/ 0 w 531091"/>
                <a:gd name="connsiteY0" fmla="*/ 0 h 531091"/>
                <a:gd name="connsiteX1" fmla="*/ 230909 w 531091"/>
                <a:gd name="connsiteY1" fmla="*/ 224312 h 531091"/>
                <a:gd name="connsiteX2" fmla="*/ 531091 w 531091"/>
                <a:gd name="connsiteY2" fmla="*/ 531091 h 531091"/>
                <a:gd name="connsiteX3" fmla="*/ 0 w 531091"/>
                <a:gd name="connsiteY3" fmla="*/ 531091 h 531091"/>
                <a:gd name="connsiteX4" fmla="*/ 0 w 531091"/>
                <a:gd name="connsiteY4" fmla="*/ 0 h 531091"/>
                <a:gd name="connsiteX0" fmla="*/ 230909 w 531091"/>
                <a:gd name="connsiteY0" fmla="*/ 224312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343065 w 531091"/>
                <a:gd name="connsiteY0" fmla="*/ 89066 h 531091"/>
                <a:gd name="connsiteX1" fmla="*/ 531091 w 531091"/>
                <a:gd name="connsiteY1" fmla="*/ 531091 h 531091"/>
                <a:gd name="connsiteX2" fmla="*/ 0 w 531091"/>
                <a:gd name="connsiteY2" fmla="*/ 531091 h 531091"/>
                <a:gd name="connsiteX3" fmla="*/ 0 w 531091"/>
                <a:gd name="connsiteY3" fmla="*/ 0 h 531091"/>
                <a:gd name="connsiteX4" fmla="*/ 322349 w 531091"/>
                <a:gd name="connsiteY4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  <a:gd name="connsiteX3" fmla="*/ 322349 w 531091"/>
                <a:gd name="connsiteY3" fmla="*/ 315752 h 531091"/>
                <a:gd name="connsiteX0" fmla="*/ 531091 w 531091"/>
                <a:gd name="connsiteY0" fmla="*/ 531091 h 531091"/>
                <a:gd name="connsiteX1" fmla="*/ 0 w 531091"/>
                <a:gd name="connsiteY1" fmla="*/ 531091 h 531091"/>
                <a:gd name="connsiteX2" fmla="*/ 0 w 531091"/>
                <a:gd name="connsiteY2" fmla="*/ 0 h 5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091" h="531091">
                  <a:moveTo>
                    <a:pt x="531091" y="531091"/>
                  </a:moveTo>
                  <a:lnTo>
                    <a:pt x="0" y="531091"/>
                  </a:lnTo>
                  <a:lnTo>
                    <a:pt x="0" y="0"/>
                  </a:lnTo>
                </a:path>
              </a:pathLst>
            </a:custGeom>
            <a:noFill/>
            <a:ln w="635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Action Button: Forward or Next 26">
              <a:hlinkClick r:id="" action="ppaction://hlinkshowjump?jump=nextslide" highlightClick="1"/>
            </p:cNvPr>
            <p:cNvSpPr/>
            <p:nvPr userDrawn="1"/>
          </p:nvSpPr>
          <p:spPr>
            <a:xfrm>
              <a:off x="396810" y="6446666"/>
              <a:ext cx="176275" cy="302400"/>
            </a:xfrm>
            <a:prstGeom prst="actionButtonForwardNex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2" name="Action Button: Back or Previous 27">
              <a:hlinkClick r:id="" action="ppaction://hlinkshowjump?jump=previousslide" highlightClick="1"/>
            </p:cNvPr>
            <p:cNvSpPr/>
            <p:nvPr userDrawn="1"/>
          </p:nvSpPr>
          <p:spPr>
            <a:xfrm>
              <a:off x="-1" y="6446666"/>
              <a:ext cx="176400" cy="302400"/>
            </a:xfrm>
            <a:prstGeom prst="actionButtonBackPrevious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133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73" y="266807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section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724" y="1424112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3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section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31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2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5025" y="0"/>
            <a:ext cx="416951" cy="6858000"/>
          </a:xfrm>
          <a:prstGeom prst="rect">
            <a:avLst/>
          </a:prstGeom>
        </p:spPr>
      </p:pic>
      <p:sp>
        <p:nvSpPr>
          <p:cNvPr id="22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31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2681104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2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3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1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31"/>
            <a:ext cx="6276530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2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77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1" y="622831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2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100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2681104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94" y="-1278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613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29" y="0"/>
            <a:ext cx="6096002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52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icon</a:t>
            </a:r>
            <a:r>
              <a:rPr lang="pt-BR" dirty="0"/>
              <a:t> </a:t>
            </a:r>
            <a:r>
              <a:rPr lang="pt-BR" dirty="0" err="1"/>
              <a:t>below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insert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remove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placeholder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use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whitespace</a:t>
            </a:r>
            <a:r>
              <a:rPr lang="pt-BR" dirty="0"/>
              <a:t> in </a:t>
            </a:r>
            <a:r>
              <a:rPr lang="pt-BR" dirty="0" err="1"/>
              <a:t>another</a:t>
            </a:r>
            <a:r>
              <a:rPr lang="pt-BR" dirty="0"/>
              <a:t> </a:t>
            </a:r>
            <a:r>
              <a:rPr lang="pt-BR" dirty="0" err="1"/>
              <a:t>way</a:t>
            </a:r>
            <a:endParaRPr lang="pt-BR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31" y="178563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8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80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74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5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icon</a:t>
            </a:r>
            <a:r>
              <a:rPr lang="pt-BR" dirty="0"/>
              <a:t> </a:t>
            </a:r>
            <a:r>
              <a:rPr lang="pt-BR" dirty="0" err="1"/>
              <a:t>below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insert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remove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placeholder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use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whitespace</a:t>
            </a:r>
            <a:r>
              <a:rPr lang="pt-BR" dirty="0"/>
              <a:t> in </a:t>
            </a:r>
            <a:r>
              <a:rPr lang="pt-BR" dirty="0" err="1"/>
              <a:t>another</a:t>
            </a:r>
            <a:r>
              <a:rPr lang="pt-BR" dirty="0"/>
              <a:t> </a:t>
            </a:r>
            <a:r>
              <a:rPr lang="pt-BR" dirty="0" err="1"/>
              <a:t>way</a:t>
            </a:r>
            <a:endParaRPr lang="pt-BR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65" y="178563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6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1066729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3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34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>
                <a:solidFill>
                  <a:schemeClr val="tx2"/>
                </a:solidFill>
              </a:rPr>
              <a:t>Click </a:t>
            </a:r>
            <a:r>
              <a:rPr lang="pt-BR" dirty="0" err="1">
                <a:solidFill>
                  <a:schemeClr val="tx2"/>
                </a:solidFill>
              </a:rPr>
              <a:t>to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 err="1">
                <a:solidFill>
                  <a:schemeClr val="tx2"/>
                </a:solidFill>
              </a:rPr>
              <a:t>add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 err="1">
                <a:solidFill>
                  <a:schemeClr val="tx2"/>
                </a:solidFill>
              </a:rPr>
              <a:t>title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4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3" y="359042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3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34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9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59"/>
            <a:ext cx="2694667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1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Abertura Vá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250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1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178563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2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423"/>
            <a:ext cx="1298574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1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178563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6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8" y="3416300"/>
            <a:ext cx="2694667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8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1" y="0"/>
            <a:ext cx="6363547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31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7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1" y="0"/>
            <a:ext cx="6363547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31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201" y="3407833"/>
            <a:ext cx="2694667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5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1" y="0"/>
            <a:ext cx="8446238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31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4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40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1" y="0"/>
            <a:ext cx="8446238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31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33"/>
            <a:ext cx="2694667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big </a:t>
            </a:r>
            <a:r>
              <a:rPr lang="pt-BR" dirty="0" err="1"/>
              <a:t>statement</a:t>
            </a:r>
            <a:r>
              <a:rPr lang="pt-BR" dirty="0"/>
              <a:t> </a:t>
            </a:r>
            <a:r>
              <a:rPr lang="pt-BR" dirty="0" err="1"/>
              <a:t>text</a:t>
            </a:r>
            <a:endParaRPr lang="pt-BR" dirty="0"/>
          </a:p>
        </p:txBody>
      </p:sp>
      <p:sp>
        <p:nvSpPr>
          <p:cNvPr id="8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31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big </a:t>
            </a:r>
            <a:r>
              <a:rPr lang="pt-BR" dirty="0" err="1"/>
              <a:t>statement</a:t>
            </a:r>
            <a:r>
              <a:rPr lang="pt-BR" dirty="0"/>
              <a:t> </a:t>
            </a:r>
            <a:r>
              <a:rPr lang="pt-BR" dirty="0" err="1"/>
              <a:t>text</a:t>
            </a:r>
            <a:endParaRPr lang="pt-BR" dirty="0"/>
          </a:p>
        </p:txBody>
      </p:sp>
      <p:sp>
        <p:nvSpPr>
          <p:cNvPr id="9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2981779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" name="Slide do think-cell" r:id="rId4" imgW="360" imgH="360" progId="TCLayout.ActiveDocument.1">
                  <p:embed/>
                </p:oleObj>
              </mc:Choice>
              <mc:Fallback>
                <p:oleObj name="Slide do think-cell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92" y="101474"/>
            <a:ext cx="769257" cy="10019820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3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dirty="0">
              <a:solidFill>
                <a:srgbClr val="575757"/>
              </a:solidFill>
              <a:sym typeface="Trebuchet MS" panose="020B060302020202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31" y="622831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8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enas 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Clique para editar o título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1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Clique para editar o subtítulo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902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3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3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31" y="2577934"/>
            <a:ext cx="2819401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6000"/>
              </a:lnSpc>
              <a:spcAft>
                <a:spcPts val="700"/>
              </a:spcAft>
            </a:pPr>
            <a:r>
              <a:rPr lang="pt-BR" sz="5400" dirty="0" err="1">
                <a:solidFill>
                  <a:srgbClr val="0079C3"/>
                </a:solidFill>
                <a:sym typeface="Trebuchet MS" panose="020B0603020202020204" pitchFamily="34" charset="0"/>
              </a:rPr>
              <a:t>Table</a:t>
            </a:r>
            <a:r>
              <a:rPr lang="pt-BR" sz="5400" dirty="0">
                <a:solidFill>
                  <a:srgbClr val="0079C3"/>
                </a:solidFill>
                <a:sym typeface="Trebuchet MS" panose="020B0603020202020204" pitchFamily="34" charset="0"/>
              </a:rPr>
              <a:t> </a:t>
            </a:r>
            <a:r>
              <a:rPr lang="pt-BR" sz="5400" dirty="0" err="1">
                <a:solidFill>
                  <a:srgbClr val="0079C3"/>
                </a:solidFill>
                <a:sym typeface="Trebuchet MS" panose="020B0603020202020204" pitchFamily="34" charset="0"/>
              </a:rPr>
              <a:t>of</a:t>
            </a:r>
            <a:r>
              <a:rPr lang="pt-BR" sz="5400" dirty="0">
                <a:solidFill>
                  <a:srgbClr val="0079C3"/>
                </a:solidFill>
                <a:sym typeface="Trebuchet MS" panose="020B0603020202020204" pitchFamily="34" charset="0"/>
              </a:rPr>
              <a:t> </a:t>
            </a:r>
            <a:r>
              <a:rPr lang="pt-BR" sz="5400" dirty="0" err="1">
                <a:solidFill>
                  <a:srgbClr val="0079C3"/>
                </a:solidFill>
                <a:sym typeface="Trebuchet MS" panose="020B0603020202020204" pitchFamily="34" charset="0"/>
              </a:rPr>
              <a:t>contents</a:t>
            </a:r>
            <a:endParaRPr lang="pt-BR" sz="5400" dirty="0">
              <a:solidFill>
                <a:srgbClr val="0079C3"/>
              </a:solidFill>
              <a:sym typeface="Trebuchet MS" panose="020B0603020202020204" pitchFamily="34" charset="0"/>
            </a:endParaRP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9" y="358677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/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17" y="-4732"/>
            <a:ext cx="12205017" cy="575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0" descr="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>
            <a:fillRect/>
          </a:stretch>
        </p:blipFill>
        <p:spPr bwMode="auto">
          <a:xfrm flipH="1">
            <a:off x="-13017" y="3397250"/>
            <a:ext cx="12205017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1" descr="03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5" t="26042"/>
          <a:stretch>
            <a:fillRect/>
          </a:stretch>
        </p:blipFill>
        <p:spPr bwMode="auto">
          <a:xfrm flipH="1" flipV="1">
            <a:off x="-26035" y="-4734"/>
            <a:ext cx="10539504" cy="686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/>
          <p:nvPr userDrawn="1"/>
        </p:nvSpPr>
        <p:spPr>
          <a:xfrm>
            <a:off x="6228833" y="548640"/>
            <a:ext cx="5974597" cy="6315710"/>
          </a:xfrm>
          <a:custGeom>
            <a:avLst/>
            <a:gdLst>
              <a:gd name="connsiteX0" fmla="*/ 0 w 5962650"/>
              <a:gd name="connsiteY0" fmla="*/ 0 h 6315710"/>
              <a:gd name="connsiteX1" fmla="*/ 5962650 w 5962650"/>
              <a:gd name="connsiteY1" fmla="*/ 0 h 6315710"/>
              <a:gd name="connsiteX2" fmla="*/ 5962650 w 5962650"/>
              <a:gd name="connsiteY2" fmla="*/ 6315710 h 6315710"/>
              <a:gd name="connsiteX3" fmla="*/ 0 w 5962650"/>
              <a:gd name="connsiteY3" fmla="*/ 6315710 h 6315710"/>
              <a:gd name="connsiteX4" fmla="*/ 0 w 5962650"/>
              <a:gd name="connsiteY4" fmla="*/ 0 h 6315710"/>
              <a:gd name="connsiteX0" fmla="*/ 0 w 5974080"/>
              <a:gd name="connsiteY0" fmla="*/ 4560570 h 6315710"/>
              <a:gd name="connsiteX1" fmla="*/ 5974080 w 5974080"/>
              <a:gd name="connsiteY1" fmla="*/ 0 h 6315710"/>
              <a:gd name="connsiteX2" fmla="*/ 5974080 w 5974080"/>
              <a:gd name="connsiteY2" fmla="*/ 6315710 h 6315710"/>
              <a:gd name="connsiteX3" fmla="*/ 11430 w 5974080"/>
              <a:gd name="connsiteY3" fmla="*/ 6315710 h 6315710"/>
              <a:gd name="connsiteX4" fmla="*/ 0 w 5974080"/>
              <a:gd name="connsiteY4" fmla="*/ 4560570 h 6315710"/>
              <a:gd name="connsiteX0" fmla="*/ 0 w 5974080"/>
              <a:gd name="connsiteY0" fmla="*/ 4560570 h 6315710"/>
              <a:gd name="connsiteX1" fmla="*/ 5974080 w 5974080"/>
              <a:gd name="connsiteY1" fmla="*/ 0 h 6315710"/>
              <a:gd name="connsiteX2" fmla="*/ 5974080 w 5974080"/>
              <a:gd name="connsiteY2" fmla="*/ 6315710 h 6315710"/>
              <a:gd name="connsiteX3" fmla="*/ 1131570 w 5974080"/>
              <a:gd name="connsiteY3" fmla="*/ 6315710 h 6315710"/>
              <a:gd name="connsiteX4" fmla="*/ 0 w 5974080"/>
              <a:gd name="connsiteY4" fmla="*/ 4560570 h 6315710"/>
              <a:gd name="connsiteX0" fmla="*/ 0 w 5974080"/>
              <a:gd name="connsiteY0" fmla="*/ 4560570 h 6315710"/>
              <a:gd name="connsiteX1" fmla="*/ 5974080 w 5974080"/>
              <a:gd name="connsiteY1" fmla="*/ 0 h 6315710"/>
              <a:gd name="connsiteX2" fmla="*/ 5974080 w 5974080"/>
              <a:gd name="connsiteY2" fmla="*/ 6315710 h 6315710"/>
              <a:gd name="connsiteX3" fmla="*/ 1131570 w 5974080"/>
              <a:gd name="connsiteY3" fmla="*/ 6315710 h 6315710"/>
              <a:gd name="connsiteX4" fmla="*/ 0 w 5974080"/>
              <a:gd name="connsiteY4" fmla="*/ 4560570 h 6315710"/>
              <a:gd name="connsiteX0" fmla="*/ 518 w 5974598"/>
              <a:gd name="connsiteY0" fmla="*/ 4560570 h 6315710"/>
              <a:gd name="connsiteX1" fmla="*/ 5974598 w 5974598"/>
              <a:gd name="connsiteY1" fmla="*/ 0 h 6315710"/>
              <a:gd name="connsiteX2" fmla="*/ 5974598 w 5974598"/>
              <a:gd name="connsiteY2" fmla="*/ 6315710 h 6315710"/>
              <a:gd name="connsiteX3" fmla="*/ 1132088 w 5974598"/>
              <a:gd name="connsiteY3" fmla="*/ 6315710 h 6315710"/>
              <a:gd name="connsiteX4" fmla="*/ 518 w 5974598"/>
              <a:gd name="connsiteY4" fmla="*/ 4560570 h 6315710"/>
              <a:gd name="connsiteX0" fmla="*/ 518 w 5974598"/>
              <a:gd name="connsiteY0" fmla="*/ 4560570 h 6315710"/>
              <a:gd name="connsiteX1" fmla="*/ 5974598 w 5974598"/>
              <a:gd name="connsiteY1" fmla="*/ 0 h 6315710"/>
              <a:gd name="connsiteX2" fmla="*/ 5974598 w 5974598"/>
              <a:gd name="connsiteY2" fmla="*/ 6315710 h 6315710"/>
              <a:gd name="connsiteX3" fmla="*/ 1132088 w 5974598"/>
              <a:gd name="connsiteY3" fmla="*/ 6315710 h 6315710"/>
              <a:gd name="connsiteX4" fmla="*/ 518 w 5974598"/>
              <a:gd name="connsiteY4" fmla="*/ 4560570 h 6315710"/>
              <a:gd name="connsiteX0" fmla="*/ 518 w 5974598"/>
              <a:gd name="connsiteY0" fmla="*/ 4560570 h 6315710"/>
              <a:gd name="connsiteX1" fmla="*/ 5974598 w 5974598"/>
              <a:gd name="connsiteY1" fmla="*/ 0 h 6315710"/>
              <a:gd name="connsiteX2" fmla="*/ 5974598 w 5974598"/>
              <a:gd name="connsiteY2" fmla="*/ 6315710 h 6315710"/>
              <a:gd name="connsiteX3" fmla="*/ 1132088 w 5974598"/>
              <a:gd name="connsiteY3" fmla="*/ 6315710 h 6315710"/>
              <a:gd name="connsiteX4" fmla="*/ 518 w 5974598"/>
              <a:gd name="connsiteY4" fmla="*/ 4560570 h 6315710"/>
              <a:gd name="connsiteX0" fmla="*/ 518 w 5974598"/>
              <a:gd name="connsiteY0" fmla="*/ 4560570 h 6315710"/>
              <a:gd name="connsiteX1" fmla="*/ 5974598 w 5974598"/>
              <a:gd name="connsiteY1" fmla="*/ 0 h 6315710"/>
              <a:gd name="connsiteX2" fmla="*/ 5974598 w 5974598"/>
              <a:gd name="connsiteY2" fmla="*/ 6315710 h 6315710"/>
              <a:gd name="connsiteX3" fmla="*/ 1132088 w 5974598"/>
              <a:gd name="connsiteY3" fmla="*/ 6315710 h 6315710"/>
              <a:gd name="connsiteX4" fmla="*/ 518 w 5974598"/>
              <a:gd name="connsiteY4" fmla="*/ 4560570 h 631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598" h="6315710">
                <a:moveTo>
                  <a:pt x="518" y="4560570"/>
                </a:moveTo>
                <a:cubicBezTo>
                  <a:pt x="37348" y="2640330"/>
                  <a:pt x="4371858" y="662940"/>
                  <a:pt x="5974598" y="0"/>
                </a:cubicBezTo>
                <a:lnTo>
                  <a:pt x="5974598" y="6315710"/>
                </a:lnTo>
                <a:lnTo>
                  <a:pt x="1132088" y="6315710"/>
                </a:lnTo>
                <a:cubicBezTo>
                  <a:pt x="160538" y="5810673"/>
                  <a:pt x="-10912" y="4962737"/>
                  <a:pt x="518" y="4560570"/>
                </a:cubicBez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200" dirty="0">
              <a:solidFill>
                <a:srgbClr val="FFFFFF"/>
              </a:solidFill>
            </a:endParaRPr>
          </a:p>
        </p:txBody>
      </p:sp>
      <p:pic>
        <p:nvPicPr>
          <p:cNvPr id="18" name="Imagem 17" descr="05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06" b="78125"/>
          <a:stretch>
            <a:fillRect/>
          </a:stretch>
        </p:blipFill>
        <p:spPr bwMode="auto">
          <a:xfrm>
            <a:off x="9071014" y="4867592"/>
            <a:ext cx="2884972" cy="19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3"/>
          <p:cNvSpPr txBox="1">
            <a:spLocks/>
          </p:cNvSpPr>
          <p:nvPr userDrawn="1"/>
        </p:nvSpPr>
        <p:spPr>
          <a:xfrm>
            <a:off x="8847973" y="3641522"/>
            <a:ext cx="3176562" cy="817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pt-BR" sz="4800" dirty="0">
                <a:solidFill>
                  <a:srgbClr val="0079C3"/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6520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 userDrawn="1"/>
        </p:nvGrpSpPr>
        <p:grpSpPr>
          <a:xfrm>
            <a:off x="-570" y="-1"/>
            <a:ext cx="12193801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75757"/>
                </a:solidFill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BR" dirty="0">
                <a:solidFill>
                  <a:srgbClr val="575757"/>
                </a:solidFill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75757"/>
                </a:solidFill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575757"/>
                </a:solidFill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>
                  <a:solidFill>
                    <a:srgbClr val="575757"/>
                  </a:solidFill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pt-BR" sz="1200" dirty="0">
                <a:solidFill>
                  <a:prstClr val="white"/>
                </a:solidFill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1" y="6144442"/>
              <a:ext cx="9030913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1.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xxxx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  2.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xxxx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  3.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List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footnotes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in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numerical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order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Footnote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numbers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are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not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bracketed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. Use 10pt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font</a:t>
              </a:r>
              <a:endParaRPr lang="pt-BR" sz="10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Note: Do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not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put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a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period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at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end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of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note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or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</a:t>
              </a:r>
              <a:endParaRPr lang="pt-BR" sz="10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: Include a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for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every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chart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that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you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use.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Separate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sources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with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a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semicolon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; BCG-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related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sources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go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at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the</a:t>
              </a:r>
              <a:r>
                <a:rPr lang="pt-BR" sz="1000" dirty="0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 </a:t>
              </a:r>
              <a:r>
                <a:rPr lang="pt-BR" sz="1000" dirty="0" err="1">
                  <a:solidFill>
                    <a:prstClr val="white">
                      <a:lumMod val="50000"/>
                    </a:prstClr>
                  </a:solidFill>
                  <a:sym typeface="Trebuchet MS" panose="020B0603020202020204" pitchFamily="34" charset="0"/>
                </a:rPr>
                <a:t>end</a:t>
              </a:r>
              <a:endParaRPr lang="pt-BR" sz="10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endParaRPr>
            </a:p>
          </p:txBody>
        </p:sp>
      </p:grpSp>
      <p:sp>
        <p:nvSpPr>
          <p:cNvPr id="56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55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5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76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pt-BR" sz="20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3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pt-BR" sz="12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2204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pt-BR" sz="5400" dirty="0">
              <a:solidFill>
                <a:prstClr val="white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29990" y="1115447"/>
            <a:ext cx="2448106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pt-BR" sz="5400" dirty="0">
                <a:solidFill>
                  <a:prstClr val="white"/>
                </a:solidFill>
              </a:rPr>
              <a:t>Agenda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6598702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" name="Slide do think-cell" r:id="rId4" imgW="360" imgH="360" progId="TCLayout.ActiveDocument.1">
                  <p:embed/>
                </p:oleObj>
              </mc:Choice>
              <mc:Fallback>
                <p:oleObj name="Slide do think-cell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73" y="1428161"/>
            <a:ext cx="947673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3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t-BR" sz="2000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3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" name="Slide do think-cell" r:id="rId4" imgW="360" imgH="360" progId="TCLayout.ActiveDocument.1">
                  <p:embed/>
                </p:oleObj>
              </mc:Choice>
              <mc:Fallback>
                <p:oleObj name="Slide do think-cell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pt-BR" dirty="0">
                <a:solidFill>
                  <a:prstClr val="white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929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100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94" y="-1278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46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200" dirty="0">
                <a:solidFill>
                  <a:prstClr val="white"/>
                </a:solidFill>
              </a:rPr>
              <a:t>Agenda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7299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726566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76" y="4691187"/>
            <a:ext cx="929337" cy="995874"/>
          </a:xfrm>
          <a:prstGeom prst="rect">
            <a:avLst/>
          </a:prstGeom>
          <a:noFill/>
          <a:ln w="9525">
            <a:solidFill>
              <a:srgbClr val="0079C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pt-BR" sz="20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3" cy="1468176"/>
          </a:xfrm>
          <a:prstGeom prst="rect">
            <a:avLst/>
          </a:prstGeom>
          <a:noFill/>
          <a:ln w="9525" cmpd="sng">
            <a:solidFill>
              <a:srgbClr val="0079C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pt-BR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220467"/>
          </a:xfrm>
          <a:prstGeom prst="rect">
            <a:avLst/>
          </a:prstGeom>
          <a:noFill/>
          <a:ln>
            <a:solidFill>
              <a:srgbClr val="0079C3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pt-BR" sz="5400" dirty="0">
              <a:solidFill>
                <a:srgbClr val="294053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29990" y="1115447"/>
            <a:ext cx="2448106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t-BR" dirty="0">
                <a:solidFill>
                  <a:srgbClr val="0079C3"/>
                </a:solidFill>
              </a:rPr>
              <a:t>Agenda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8926485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9" name="Slide do think-cell" r:id="rId4" imgW="360" imgH="360" progId="TCLayout.ActiveDocument.1">
                  <p:embed/>
                </p:oleObj>
              </mc:Choice>
              <mc:Fallback>
                <p:oleObj name="Slide do think-cell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73" y="1428161"/>
            <a:ext cx="947673" cy="947672"/>
          </a:xfrm>
          <a:prstGeom prst="rect">
            <a:avLst/>
          </a:prstGeom>
          <a:noFill/>
          <a:ln w="9525">
            <a:solidFill>
              <a:srgbClr val="0079C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30"/>
            <a:ext cx="9619200" cy="3200400"/>
          </a:xfrm>
          <a:prstGeom prst="rect">
            <a:avLst/>
          </a:prstGeom>
          <a:noFill/>
          <a:ln w="9525">
            <a:solidFill>
              <a:srgbClr val="0079C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t-BR" sz="2000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1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3" name="Slide do think-cell" r:id="rId4" imgW="360" imgH="360" progId="TCLayout.ActiveDocument.1">
                  <p:embed/>
                </p:oleObj>
              </mc:Choice>
              <mc:Fallback>
                <p:oleObj name="Slide do think-cell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pt-BR" dirty="0">
                <a:solidFill>
                  <a:srgbClr val="0079C3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929" y="1206000"/>
            <a:ext cx="11576304" cy="0"/>
          </a:xfrm>
          <a:prstGeom prst="line">
            <a:avLst/>
          </a:prstGeom>
          <a:ln w="9525" cmpd="sng">
            <a:solidFill>
              <a:srgbClr val="0079C3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100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94" y="-1278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1" y="5069412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t>2018 09 19 - Workshop PDNG 2019-23 - Cenários SWOT Diretrizes_vPost_CB.pptx</a:t>
            </a:r>
            <a:endParaRPr lang="pt-BR" sz="7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1" y="3262176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2400" dirty="0">
                <a:solidFill>
                  <a:prstClr val="white"/>
                </a:solidFill>
              </a:rPr>
              <a:t>Agenda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" name="Slide do think-cell" r:id="rId4" imgW="360" imgH="360" progId="TCLayout.ActiveDocument.1">
                  <p:embed/>
                </p:oleObj>
              </mc:Choice>
              <mc:Fallback>
                <p:oleObj name="Slide do think-cell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3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3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pt-BR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31" y="2577934"/>
            <a:ext cx="2819401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6000"/>
              </a:lnSpc>
              <a:spcAft>
                <a:spcPts val="700"/>
              </a:spcAft>
            </a:pPr>
            <a:r>
              <a:rPr lang="pt-BR" sz="5400" dirty="0" err="1">
                <a:solidFill>
                  <a:srgbClr val="0079C3"/>
                </a:solidFill>
                <a:sym typeface="Trebuchet MS" panose="020B0603020202020204" pitchFamily="34" charset="0"/>
              </a:rPr>
              <a:t>Table</a:t>
            </a:r>
            <a:r>
              <a:rPr lang="pt-BR" sz="5400" dirty="0">
                <a:solidFill>
                  <a:srgbClr val="0079C3"/>
                </a:solidFill>
                <a:sym typeface="Trebuchet MS" panose="020B0603020202020204" pitchFamily="34" charset="0"/>
              </a:rPr>
              <a:t> </a:t>
            </a:r>
            <a:r>
              <a:rPr lang="pt-BR" sz="5400" dirty="0" err="1">
                <a:solidFill>
                  <a:srgbClr val="0079C3"/>
                </a:solidFill>
                <a:sym typeface="Trebuchet MS" panose="020B0603020202020204" pitchFamily="34" charset="0"/>
              </a:rPr>
              <a:t>of</a:t>
            </a:r>
            <a:r>
              <a:rPr lang="pt-BR" sz="5400" dirty="0">
                <a:solidFill>
                  <a:srgbClr val="0079C3"/>
                </a:solidFill>
                <a:sym typeface="Trebuchet MS" panose="020B0603020202020204" pitchFamily="34" charset="0"/>
              </a:rPr>
              <a:t> </a:t>
            </a:r>
            <a:r>
              <a:rPr lang="pt-BR" sz="5400" dirty="0" err="1">
                <a:solidFill>
                  <a:srgbClr val="0079C3"/>
                </a:solidFill>
                <a:sym typeface="Trebuchet MS" panose="020B0603020202020204" pitchFamily="34" charset="0"/>
              </a:rPr>
              <a:t>contents</a:t>
            </a:r>
            <a:endParaRPr lang="pt-BR" sz="5400" dirty="0">
              <a:solidFill>
                <a:srgbClr val="0079C3"/>
              </a:solidFill>
              <a:sym typeface="Trebuchet MS" panose="020B0603020202020204" pitchFamily="34" charset="0"/>
            </a:endParaRP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3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Copyright © 2017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by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The Boston Consulting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Group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, Inc.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All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rights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 </a:t>
            </a:r>
            <a:r>
              <a:rPr lang="pt-BR" sz="700" dirty="0" err="1">
                <a:solidFill>
                  <a:prstClr val="white"/>
                </a:solidFill>
                <a:sym typeface="Trebuchet MS" panose="020B0603020202020204" pitchFamily="34" charset="0"/>
              </a:rPr>
              <a:t>reserved</a:t>
            </a:r>
            <a:r>
              <a:rPr lang="pt-BR" sz="700" dirty="0">
                <a:solidFill>
                  <a:prstClr val="white"/>
                </a:solidFill>
                <a:sym typeface="Trebuchet MS" panose="020B0603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9" y="358677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/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CGV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CGVote 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BCGVote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1" hasCustomPrompt="1"/>
          </p:nvPr>
        </p:nvSpPr>
        <p:spPr>
          <a:xfrm>
            <a:off x="630031" y="1828343"/>
            <a:ext cx="10933349" cy="435249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Multiple choice answers listen to this text style</a:t>
            </a:r>
          </a:p>
          <a:p>
            <a:pPr lvl="1"/>
            <a:r>
              <a:rPr lang="en-US"/>
              <a:t>Open ended messages listen to this text style</a:t>
            </a:r>
          </a:p>
          <a:p>
            <a:pPr lvl="2"/>
            <a:r>
              <a:rPr lang="en-US"/>
              <a:t>Explanation texts listen to this font family</a:t>
            </a:r>
          </a:p>
        </p:txBody>
      </p:sp>
    </p:spTree>
    <p:extLst>
      <p:ext uri="{BB962C8B-B14F-4D97-AF65-F5344CB8AC3E}">
        <p14:creationId xmlns:p14="http://schemas.microsoft.com/office/powerpoint/2010/main" val="19149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bertura Vá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7649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ítulo Slide_sem_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30" y="213045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3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1515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subtítulo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9006" y="-3899431"/>
            <a:ext cx="686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9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_Título Slide_sem_c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30" y="3465034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1474" y="2780958"/>
            <a:ext cx="8534400" cy="5644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subtítulo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9006" y="-3899431"/>
            <a:ext cx="6868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402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Título Slide_sem_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366" y="585819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985" y="2092844"/>
            <a:ext cx="17856789" cy="42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D290882-270B-6E4E-2587-0ABB2E977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20" y="4975761"/>
            <a:ext cx="2669760" cy="10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537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765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30" y="1452451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31184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1425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30" y="1452451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64208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281990" y="1928693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5398170" y="4463345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514348" y="1928693"/>
            <a:ext cx="1395664" cy="1395664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6494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3645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11" y="1452431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11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964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60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0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63" Type="http://schemas.openxmlformats.org/officeDocument/2006/relationships/slideLayout" Target="../slideLayouts/slideLayout72.xml"/><Relationship Id="rId68" Type="http://schemas.openxmlformats.org/officeDocument/2006/relationships/vmlDrawing" Target="../drawings/vmlDrawing1.vml"/><Relationship Id="rId7" Type="http://schemas.openxmlformats.org/officeDocument/2006/relationships/slideLayout" Target="../slideLayouts/slideLayout16.xml"/><Relationship Id="rId71" Type="http://schemas.openxmlformats.org/officeDocument/2006/relationships/image" Target="../media/image5.emf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8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14.xml"/><Relationship Id="rId61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73.xml"/><Relationship Id="rId69" Type="http://schemas.openxmlformats.org/officeDocument/2006/relationships/tags" Target="../tags/tag2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59" Type="http://schemas.openxmlformats.org/officeDocument/2006/relationships/slideLayout" Target="../slideLayouts/slideLayout68.xml"/><Relationship Id="rId67" Type="http://schemas.openxmlformats.org/officeDocument/2006/relationships/theme" Target="../theme/theme3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71.xml"/><Relationship Id="rId70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9.xml"/><Relationship Id="rId6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43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CA07B-98F6-4EAF-8474-98F419AA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15" y="365125"/>
            <a:ext cx="11017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Click para editar o título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3819C-9096-4B5C-82EA-C83B2E2C4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115" y="1825625"/>
            <a:ext cx="110177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14963" y="6431852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‹nº›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9"/>
          <p:cNvSpPr/>
          <p:nvPr/>
        </p:nvSpPr>
        <p:spPr>
          <a:xfrm>
            <a:off x="718075" y="6429407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Oval 15"/>
          <p:cNvSpPr/>
          <p:nvPr/>
        </p:nvSpPr>
        <p:spPr>
          <a:xfrm>
            <a:off x="281861" y="6429407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Rectangle 9"/>
          <p:cNvSpPr/>
          <p:nvPr/>
        </p:nvSpPr>
        <p:spPr>
          <a:xfrm rot="2700000">
            <a:off x="426721" y="6550951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Oval 13"/>
          <p:cNvSpPr/>
          <p:nvPr/>
        </p:nvSpPr>
        <p:spPr>
          <a:xfrm rot="10800000">
            <a:off x="1154289" y="6429407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Rectangle 9"/>
          <p:cNvSpPr/>
          <p:nvPr/>
        </p:nvSpPr>
        <p:spPr>
          <a:xfrm rot="13500000">
            <a:off x="1252513" y="6550951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1127078" y="6397859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1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249959" y="6390085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1494112" y="6461238"/>
            <a:ext cx="6355864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rgbClr val="57565A">
                    <a:tint val="75000"/>
                  </a:srgbClr>
                </a:solidFill>
              </a:rPr>
              <a:t> ELETROBRAS - Plano de Negócios e Gestão - PNG 2021-2025 </a:t>
            </a:r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9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49" r:id="rId2"/>
    <p:sldLayoutId id="2147483950" r:id="rId3"/>
    <p:sldLayoutId id="2147483948" r:id="rId4"/>
    <p:sldLayoutId id="2147484205" r:id="rId5"/>
    <p:sldLayoutId id="2147484206" r:id="rId6"/>
    <p:sldLayoutId id="2147484210" r:id="rId7"/>
    <p:sldLayoutId id="2147484211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CA07B-98F6-4EAF-8474-98F419AA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Click para editar o título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3819C-9096-4B5C-82EA-C83B2E2C4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3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3E54D-AE8B-4BC3-816B-D760FEA6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7D99D-339D-4FEB-A56E-4FE169FC86DC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3E3A5-4AC4-4DE2-9768-3B864D315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FD71-ED69-4F0E-88A3-B1C401B31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26BC6-6DB6-42AB-A288-9C40D6DB042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7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9"/>
            </p:custDataLst>
            <p:extLst>
              <p:ext uri="{D42A27DB-BD31-4B8C-83A1-F6EECF244321}">
                <p14:modId xmlns:p14="http://schemas.microsoft.com/office/powerpoint/2010/main" val="3235033630"/>
              </p:ext>
            </p:extLst>
          </p:nvPr>
        </p:nvGraphicFramePr>
        <p:xfrm>
          <a:off x="1618" y="1619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" name="Slide do think-cell" r:id="rId70" imgW="360" imgH="360" progId="TCLayout.ActiveDocument.1">
                  <p:embed/>
                </p:oleObj>
              </mc:Choice>
              <mc:Fallback>
                <p:oleObj name="Slide do think-cell" r:id="rId70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" y="1619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31" y="6220478"/>
            <a:ext cx="1482052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pt-BR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67873" y="6220478"/>
            <a:ext cx="3810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pt-BR" sz="1000" smtClean="0">
                <a:solidFill>
                  <a:prstClr val="white">
                    <a:lumMod val="50000"/>
                  </a:prstClr>
                </a:solidFill>
                <a:sym typeface="Trebuchet MS" panose="020B0603020202020204" pitchFamily="34" charset="0"/>
              </a:rPr>
              <a:pPr algn="r">
                <a:defRPr/>
              </a:pPr>
              <a:t>‹nº›</a:t>
            </a:fld>
            <a:endParaRPr lang="pt-BR" sz="1000" dirty="0">
              <a:solidFill>
                <a:prstClr val="white">
                  <a:lumMod val="50000"/>
                </a:prstClr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31" y="622831"/>
            <a:ext cx="10933349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title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31" y="1825625"/>
            <a:ext cx="10933349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text</a:t>
            </a:r>
            <a:r>
              <a:rPr lang="pt-BR" dirty="0"/>
              <a:t> </a:t>
            </a:r>
            <a:r>
              <a:rPr lang="pt-BR" dirty="0" err="1"/>
              <a:t>styles</a:t>
            </a:r>
            <a:endParaRPr lang="pt-BR" dirty="0"/>
          </a:p>
          <a:p>
            <a:pPr lvl="1"/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2"/>
            <a:r>
              <a:rPr lang="pt-BR" dirty="0" err="1"/>
              <a:t>Third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3"/>
            <a:r>
              <a:rPr lang="pt-BR" dirty="0" err="1"/>
              <a:t>Fourth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4"/>
            <a:r>
              <a:rPr lang="pt-BR" dirty="0" err="1"/>
              <a:t>Fifth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5"/>
            <a:r>
              <a:rPr lang="pt-BR" dirty="0" err="1"/>
              <a:t>Level</a:t>
            </a:r>
            <a:r>
              <a:rPr lang="pt-BR" dirty="0"/>
              <a:t> </a:t>
            </a:r>
            <a:r>
              <a:rPr lang="pt-BR" dirty="0" err="1"/>
              <a:t>six</a:t>
            </a:r>
            <a:endParaRPr lang="pt-BR" dirty="0"/>
          </a:p>
          <a:p>
            <a:pPr lvl="6"/>
            <a:r>
              <a:rPr lang="pt-BR" dirty="0" err="1"/>
              <a:t>Level</a:t>
            </a:r>
            <a:r>
              <a:rPr lang="pt-BR" dirty="0"/>
              <a:t> </a:t>
            </a:r>
            <a:r>
              <a:rPr lang="pt-BR" dirty="0" err="1"/>
              <a:t>seven</a:t>
            </a:r>
            <a:endParaRPr lang="pt-BR" dirty="0"/>
          </a:p>
          <a:p>
            <a:pPr lvl="7"/>
            <a:r>
              <a:rPr lang="pt-BR" dirty="0" err="1"/>
              <a:t>Level</a:t>
            </a:r>
            <a:r>
              <a:rPr lang="pt-BR" dirty="0"/>
              <a:t> </a:t>
            </a:r>
            <a:r>
              <a:rPr lang="pt-BR" dirty="0" err="1"/>
              <a:t>eight</a:t>
            </a:r>
            <a:endParaRPr lang="pt-BR" dirty="0"/>
          </a:p>
          <a:p>
            <a:pPr lvl="8"/>
            <a:r>
              <a:rPr lang="pt-BR" dirty="0" err="1"/>
              <a:t>Level</a:t>
            </a:r>
            <a:r>
              <a:rPr lang="pt-BR" dirty="0"/>
              <a:t> nine</a:t>
            </a:r>
          </a:p>
        </p:txBody>
      </p:sp>
    </p:spTree>
    <p:extLst>
      <p:ext uri="{BB962C8B-B14F-4D97-AF65-F5344CB8AC3E}">
        <p14:creationId xmlns:p14="http://schemas.microsoft.com/office/powerpoint/2010/main" val="58069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  <p:sldLayoutId id="2147483977" r:id="rId26"/>
    <p:sldLayoutId id="2147483978" r:id="rId27"/>
    <p:sldLayoutId id="2147483979" r:id="rId28"/>
    <p:sldLayoutId id="2147483980" r:id="rId29"/>
    <p:sldLayoutId id="2147483981" r:id="rId30"/>
    <p:sldLayoutId id="2147483982" r:id="rId31"/>
    <p:sldLayoutId id="2147483983" r:id="rId32"/>
    <p:sldLayoutId id="2147483984" r:id="rId33"/>
    <p:sldLayoutId id="2147483985" r:id="rId34"/>
    <p:sldLayoutId id="2147483986" r:id="rId35"/>
    <p:sldLayoutId id="2147483987" r:id="rId36"/>
    <p:sldLayoutId id="2147483988" r:id="rId37"/>
    <p:sldLayoutId id="2147483989" r:id="rId38"/>
    <p:sldLayoutId id="2147483990" r:id="rId39"/>
    <p:sldLayoutId id="2147483991" r:id="rId40"/>
    <p:sldLayoutId id="2147483992" r:id="rId41"/>
    <p:sldLayoutId id="2147483993" r:id="rId42"/>
    <p:sldLayoutId id="2147483994" r:id="rId43"/>
    <p:sldLayoutId id="2147483995" r:id="rId44"/>
    <p:sldLayoutId id="2147483996" r:id="rId45"/>
    <p:sldLayoutId id="2147483997" r:id="rId46"/>
    <p:sldLayoutId id="2147483998" r:id="rId47"/>
    <p:sldLayoutId id="2147483999" r:id="rId48"/>
    <p:sldLayoutId id="2147484000" r:id="rId49"/>
    <p:sldLayoutId id="2147484001" r:id="rId50"/>
    <p:sldLayoutId id="2147484002" r:id="rId51"/>
    <p:sldLayoutId id="2147484003" r:id="rId52"/>
    <p:sldLayoutId id="2147484004" r:id="rId53"/>
    <p:sldLayoutId id="2147484005" r:id="rId54"/>
    <p:sldLayoutId id="2147484006" r:id="rId55"/>
    <p:sldLayoutId id="2147484007" r:id="rId56"/>
    <p:sldLayoutId id="2147484008" r:id="rId57"/>
    <p:sldLayoutId id="2147484009" r:id="rId58"/>
    <p:sldLayoutId id="2147484010" r:id="rId59"/>
    <p:sldLayoutId id="2147484011" r:id="rId60"/>
    <p:sldLayoutId id="2147484012" r:id="rId61"/>
    <p:sldLayoutId id="2147484013" r:id="rId62"/>
    <p:sldLayoutId id="2147484014" r:id="rId63"/>
    <p:sldLayoutId id="2147484015" r:id="rId64"/>
    <p:sldLayoutId id="2147484016" r:id="rId65"/>
    <p:sldLayoutId id="2147484017" r:id="rId6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0079C3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rgbClr val="0079C3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 userDrawn="1">
          <p15:clr>
            <a:srgbClr val="F26B43"/>
          </p15:clr>
        </p15:guide>
        <p15:guide id="2" pos="396" userDrawn="1">
          <p15:clr>
            <a:srgbClr val="F26B43"/>
          </p15:clr>
        </p15:guide>
        <p15:guide id="3" pos="7284" userDrawn="1">
          <p15:clr>
            <a:srgbClr val="F26B43"/>
          </p15:clr>
        </p15:guide>
        <p15:guide id="4" orient="horz" pos="388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3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t-BR" noProof="0" dirty="0"/>
              <a:t>Clique para editar o título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30" y="1219231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 noProof="0" dirty="0"/>
              <a:t>Clique para editar o texto 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14964" y="6431881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ctr"/>
              <a:t>‹nº›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429437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2" y="6429437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51" y="6550980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319" y="6429437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3" y="6550980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1127077" y="6397889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249959" y="6390115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56" y="6269329"/>
            <a:ext cx="1332148" cy="436619"/>
          </a:xfrm>
          <a:prstGeom prst="rect">
            <a:avLst/>
          </a:prstGeom>
        </p:spPr>
      </p:pic>
      <p:sp>
        <p:nvSpPr>
          <p:cNvPr id="30" name="Slide Number Placeholder 5"/>
          <p:cNvSpPr txBox="1">
            <a:spLocks/>
          </p:cNvSpPr>
          <p:nvPr/>
        </p:nvSpPr>
        <p:spPr>
          <a:xfrm>
            <a:off x="1504333" y="6093326"/>
            <a:ext cx="5167732" cy="67710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>
              <a:solidFill>
                <a:prstClr val="white">
                  <a:lumMod val="50000"/>
                </a:prstClr>
              </a:solidFill>
            </a:endParaRPr>
          </a:p>
          <a:p>
            <a:pPr algn="l"/>
            <a:endParaRPr lang="pt-BR" dirty="0">
              <a:solidFill>
                <a:prstClr val="white">
                  <a:lumMod val="50000"/>
                </a:prstClr>
              </a:solidFill>
            </a:endParaRPr>
          </a:p>
          <a:p>
            <a:pPr algn="l"/>
            <a:r>
              <a:rPr lang="pt-BR" dirty="0">
                <a:solidFill>
                  <a:prstClr val="white">
                    <a:lumMod val="50000"/>
                  </a:prstClr>
                </a:solidFill>
              </a:rPr>
              <a:t> ELETROBRAS - Plano Diretor de Negócios e Gestão - PDNG 2019-2023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1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CA07B-98F6-4EAF-8474-98F419AA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3819C-9096-4B5C-82EA-C83B2E2C4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3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3E54D-AE8B-4BC3-816B-D760FEA6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7D99D-339D-4FEB-A56E-4FE169FC86DC}" type="datetimeFigureOut">
              <a:rPr lang="en-US" smtClean="0">
                <a:solidFill>
                  <a:srgbClr val="595959">
                    <a:tint val="75000"/>
                  </a:srgbClr>
                </a:solidFill>
              </a:rPr>
              <a:pPr/>
              <a:t>5/19/2023</a:t>
            </a:fld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3E3A5-4AC4-4DE2-9768-3B864D315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FD71-ED69-4F0E-88A3-B1C401B31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26BC6-6DB6-42AB-A288-9C40D6DB0426}" type="slidenum">
              <a:rPr lang="en-US" smtClean="0">
                <a:solidFill>
                  <a:srgbClr val="595959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231820" y="6457866"/>
            <a:ext cx="1479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>
                <a:solidFill>
                  <a:prstClr val="white">
                    <a:lumMod val="50000"/>
                  </a:prstClr>
                </a:solidFill>
                <a:latin typeface="Calibri Light" panose="020F0302020204030204"/>
              </a:rPr>
              <a:t>PDNG 2019-2024</a:t>
            </a:r>
            <a:endParaRPr lang="en-US" sz="1100">
              <a:solidFill>
                <a:prstClr val="white">
                  <a:lumMod val="50000"/>
                </a:prstClr>
              </a:solidFill>
              <a:latin typeface="Calibri Light" panose="020F0302020204030204"/>
            </a:endParaRPr>
          </a:p>
        </p:txBody>
      </p:sp>
      <p:cxnSp>
        <p:nvCxnSpPr>
          <p:cNvPr id="9" name="Straight Connector 12"/>
          <p:cNvCxnSpPr/>
          <p:nvPr/>
        </p:nvCxnSpPr>
        <p:spPr>
          <a:xfrm>
            <a:off x="0" y="6719476"/>
            <a:ext cx="16098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11599" y="6478727"/>
            <a:ext cx="9642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white">
                    <a:lumMod val="50000"/>
                  </a:prstClr>
                </a:solidFill>
                <a:latin typeface="Calibri Light" panose="020F0302020204030204"/>
              </a:rPr>
              <a:t>Plano Diretor de Negócios e Gestão</a:t>
            </a:r>
            <a:endParaRPr lang="en-US" sz="1100" dirty="0">
              <a:solidFill>
                <a:prstClr val="white">
                  <a:lumMod val="50000"/>
                </a:prstClr>
              </a:solidFill>
              <a:latin typeface="Calibri Light" panose="020F0302020204030204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0443452" y="6320602"/>
            <a:ext cx="1331159" cy="436619"/>
            <a:chOff x="234394" y="146814"/>
            <a:chExt cx="1331159" cy="436619"/>
          </a:xfrm>
        </p:grpSpPr>
        <p:pic>
          <p:nvPicPr>
            <p:cNvPr id="7" name="Imagem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56"/>
            <a:stretch/>
          </p:blipFill>
          <p:spPr>
            <a:xfrm>
              <a:off x="591157" y="146814"/>
              <a:ext cx="974396" cy="436619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000"/>
            <a:stretch/>
          </p:blipFill>
          <p:spPr>
            <a:xfrm>
              <a:off x="234394" y="161272"/>
              <a:ext cx="359675" cy="370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47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CA07B-98F6-4EAF-8474-98F419AA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3819C-9096-4B5C-82EA-C83B2E2C4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3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3E54D-AE8B-4BC3-816B-D760FEA6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7D99D-339D-4FEB-A56E-4FE169FC86DC}" type="datetimeFigureOut">
              <a:rPr lang="en-US" smtClean="0">
                <a:solidFill>
                  <a:srgbClr val="595959">
                    <a:tint val="75000"/>
                  </a:srgbClr>
                </a:solidFill>
              </a:rPr>
              <a:pPr/>
              <a:t>5/19/2023</a:t>
            </a:fld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3E3A5-4AC4-4DE2-9768-3B864D315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FD71-ED69-4F0E-88A3-B1C401B31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26BC6-6DB6-42AB-A288-9C40D6DB0426}" type="slidenum">
              <a:rPr lang="en-US" smtClean="0">
                <a:solidFill>
                  <a:srgbClr val="595959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231820" y="6457866"/>
            <a:ext cx="1479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err="1">
                <a:solidFill>
                  <a:prstClr val="white">
                    <a:lumMod val="50000"/>
                  </a:prstClr>
                </a:solidFill>
                <a:latin typeface="Calibri Light" panose="020F0302020204030204"/>
              </a:rPr>
              <a:t>PDNG</a:t>
            </a:r>
            <a:r>
              <a:rPr lang="pt-BR" sz="1100" b="1" dirty="0">
                <a:solidFill>
                  <a:prstClr val="white">
                    <a:lumMod val="50000"/>
                  </a:prstClr>
                </a:solidFill>
                <a:latin typeface="Calibri Light" panose="020F0302020204030204"/>
              </a:rPr>
              <a:t> 2019-2023</a:t>
            </a:r>
            <a:endParaRPr lang="en-US" sz="1100" dirty="0">
              <a:solidFill>
                <a:prstClr val="white">
                  <a:lumMod val="50000"/>
                </a:prstClr>
              </a:solidFill>
              <a:latin typeface="Calibri Light" panose="020F0302020204030204"/>
            </a:endParaRPr>
          </a:p>
        </p:txBody>
      </p:sp>
      <p:cxnSp>
        <p:nvCxnSpPr>
          <p:cNvPr id="9" name="Straight Connector 12"/>
          <p:cNvCxnSpPr/>
          <p:nvPr/>
        </p:nvCxnSpPr>
        <p:spPr>
          <a:xfrm>
            <a:off x="0" y="6719476"/>
            <a:ext cx="16098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11599" y="6478727"/>
            <a:ext cx="9642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white">
                    <a:lumMod val="50000"/>
                  </a:prstClr>
                </a:solidFill>
                <a:latin typeface="Calibri Light" panose="020F0302020204030204"/>
              </a:rPr>
              <a:t>Plano Diretor de Negócios e Gestão</a:t>
            </a:r>
            <a:endParaRPr lang="en-US" sz="1100" dirty="0">
              <a:solidFill>
                <a:prstClr val="white">
                  <a:lumMod val="50000"/>
                </a:prstClr>
              </a:solidFill>
              <a:latin typeface="Calibri Light" panose="020F0302020204030204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0443452" y="6320602"/>
            <a:ext cx="1331159" cy="436619"/>
            <a:chOff x="234394" y="146814"/>
            <a:chExt cx="1331159" cy="436619"/>
          </a:xfrm>
        </p:grpSpPr>
        <p:pic>
          <p:nvPicPr>
            <p:cNvPr id="7" name="Imagem 6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56"/>
            <a:stretch/>
          </p:blipFill>
          <p:spPr>
            <a:xfrm>
              <a:off x="591157" y="146814"/>
              <a:ext cx="974396" cy="436619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000"/>
            <a:stretch/>
          </p:blipFill>
          <p:spPr>
            <a:xfrm>
              <a:off x="234394" y="161272"/>
              <a:ext cx="359675" cy="370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15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CA07B-98F6-4EAF-8474-98F419AA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3819C-9096-4B5C-82EA-C83B2E2C4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3E54D-AE8B-4BC3-816B-D760FEA6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7D99D-339D-4FEB-A56E-4FE169FC86DC}" type="datetimeFigureOut">
              <a:rPr lang="en-US" smtClean="0">
                <a:solidFill>
                  <a:srgbClr val="595959">
                    <a:tint val="75000"/>
                  </a:srgbClr>
                </a:solidFill>
              </a:rPr>
              <a:pPr/>
              <a:t>5/19/2023</a:t>
            </a:fld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3E3A5-4AC4-4DE2-9768-3B864D315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FD71-ED69-4F0E-88A3-B1C401B31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26BC6-6DB6-42AB-A288-9C40D6DB0426}" type="slidenum">
              <a:rPr lang="en-US" smtClean="0">
                <a:solidFill>
                  <a:srgbClr val="595959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59595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5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633B009A-6439-259C-B811-9DAAC65B5A8C}"/>
              </a:ext>
            </a:extLst>
          </p:cNvPr>
          <p:cNvGrpSpPr/>
          <p:nvPr/>
        </p:nvGrpSpPr>
        <p:grpSpPr>
          <a:xfrm>
            <a:off x="6084755" y="3806042"/>
            <a:ext cx="6107245" cy="89064"/>
            <a:chOff x="-11245" y="3806042"/>
            <a:chExt cx="6107245" cy="11486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73E6980-E93C-29C3-B143-A38302D5AC54}"/>
                </a:ext>
              </a:extLst>
            </p:cNvPr>
            <p:cNvSpPr/>
            <p:nvPr/>
          </p:nvSpPr>
          <p:spPr>
            <a:xfrm>
              <a:off x="1218683" y="3806042"/>
              <a:ext cx="1187532" cy="1148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8E9D05D-574B-95F9-44D0-2809E8206977}"/>
                </a:ext>
              </a:extLst>
            </p:cNvPr>
            <p:cNvSpPr/>
            <p:nvPr/>
          </p:nvSpPr>
          <p:spPr>
            <a:xfrm>
              <a:off x="2448611" y="3806042"/>
              <a:ext cx="1187532" cy="11486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40A0B1B-47F8-1B02-6AF6-BD8D7752FCD2}"/>
                </a:ext>
              </a:extLst>
            </p:cNvPr>
            <p:cNvSpPr/>
            <p:nvPr/>
          </p:nvSpPr>
          <p:spPr>
            <a:xfrm>
              <a:off x="3678539" y="3806042"/>
              <a:ext cx="1187532" cy="11486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049E21D-1BB1-B3AA-1B8C-07FE6D66F108}"/>
                </a:ext>
              </a:extLst>
            </p:cNvPr>
            <p:cNvSpPr/>
            <p:nvPr/>
          </p:nvSpPr>
          <p:spPr>
            <a:xfrm>
              <a:off x="4908468" y="3806042"/>
              <a:ext cx="1187532" cy="114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929C7DD-0D21-C492-ED3C-F896CCA464B3}"/>
                </a:ext>
              </a:extLst>
            </p:cNvPr>
            <p:cNvSpPr/>
            <p:nvPr/>
          </p:nvSpPr>
          <p:spPr>
            <a:xfrm>
              <a:off x="-11245" y="3806042"/>
              <a:ext cx="1187532" cy="1148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8DF54828-9EF4-E410-DA08-0F97584049DE}"/>
              </a:ext>
            </a:extLst>
          </p:cNvPr>
          <p:cNvSpPr txBox="1">
            <a:spLocks/>
          </p:cNvSpPr>
          <p:nvPr/>
        </p:nvSpPr>
        <p:spPr>
          <a:xfrm>
            <a:off x="5925787" y="1418442"/>
            <a:ext cx="54388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rgbClr val="20587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Relatório da Agenda 2030</a:t>
            </a:r>
          </a:p>
          <a:p>
            <a:pPr algn="ctr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Status 2022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1885" y="6427176"/>
            <a:ext cx="6638192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417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536099" y="1042598"/>
            <a:ext cx="5904154" cy="4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40404"/>
                </a:solidFill>
                <a:latin typeface="Calibri"/>
                <a:cs typeface="Arial" charset="0"/>
              </a:rPr>
              <a:t>Intensidade de Emissões de gases de efeito estufa (GEE) - tCO²/</a:t>
            </a:r>
            <a:r>
              <a:rPr lang="pt-BR" altLang="pt-BR" sz="1600" dirty="0" err="1">
                <a:solidFill>
                  <a:srgbClr val="040404"/>
                </a:solidFill>
                <a:latin typeface="Calibri"/>
                <a:cs typeface="Arial" charset="0"/>
              </a:rPr>
              <a:t>Mw</a:t>
            </a:r>
            <a:endParaRPr lang="pt-BR" altLang="pt-BR" sz="1600" dirty="0">
              <a:solidFill>
                <a:srgbClr val="040404"/>
              </a:solidFill>
              <a:latin typeface="Calibri"/>
              <a:cs typeface="Arial" charset="0"/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1363150" y="1764756"/>
            <a:ext cx="1564435" cy="261610"/>
            <a:chOff x="7593410" y="1169741"/>
            <a:chExt cx="1142603" cy="261610"/>
          </a:xfrm>
        </p:grpSpPr>
        <p:grpSp>
          <p:nvGrpSpPr>
            <p:cNvPr id="55" name="Grupo 31"/>
            <p:cNvGrpSpPr>
              <a:grpSpLocks/>
            </p:cNvGrpSpPr>
            <p:nvPr/>
          </p:nvGrpSpPr>
          <p:grpSpPr bwMode="auto">
            <a:xfrm>
              <a:off x="7593410" y="1169741"/>
              <a:ext cx="1142603" cy="261610"/>
              <a:chOff x="3477032" y="1670906"/>
              <a:chExt cx="1142802" cy="261442"/>
            </a:xfrm>
          </p:grpSpPr>
          <p:sp>
            <p:nvSpPr>
              <p:cNvPr id="60" name="Seta para baixo 59"/>
              <p:cNvSpPr/>
              <p:nvPr/>
            </p:nvSpPr>
            <p:spPr>
              <a:xfrm rot="10800000" flipV="1">
                <a:off x="3477032" y="1724682"/>
                <a:ext cx="126228" cy="15389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44251"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CaixaDeTexto 60"/>
              <p:cNvSpPr txBox="1"/>
              <p:nvPr/>
            </p:nvSpPr>
            <p:spPr>
              <a:xfrm>
                <a:off x="3540146" y="1670906"/>
                <a:ext cx="1079688" cy="2614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44251">
                  <a:defRPr/>
                </a:pPr>
                <a:r>
                  <a:rPr lang="pt-BR" sz="1100" dirty="0">
                    <a:solidFill>
                      <a:prstClr val="white">
                        <a:lumMod val="50000"/>
                      </a:prstClr>
                    </a:solidFill>
                    <a:latin typeface="Open Sans Light"/>
                  </a:rPr>
                  <a:t>Melhor</a:t>
                </a:r>
              </a:p>
            </p:txBody>
          </p:sp>
        </p:grpSp>
        <p:cxnSp>
          <p:nvCxnSpPr>
            <p:cNvPr id="57" name="Conector reto 56"/>
            <p:cNvCxnSpPr/>
            <p:nvPr/>
          </p:nvCxnSpPr>
          <p:spPr>
            <a:xfrm>
              <a:off x="8256240" y="1196259"/>
              <a:ext cx="0" cy="216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ítulo 3">
            <a:extLst>
              <a:ext uri="{FF2B5EF4-FFF2-40B4-BE49-F238E27FC236}">
                <a16:creationId xmlns:a16="http://schemas.microsoft.com/office/drawing/2014/main" id="{5F2A9FFD-DE20-407D-9920-5E9FA81B21B1}"/>
              </a:ext>
            </a:extLst>
          </p:cNvPr>
          <p:cNvSpPr txBox="1">
            <a:spLocks/>
          </p:cNvSpPr>
          <p:nvPr/>
        </p:nvSpPr>
        <p:spPr>
          <a:xfrm>
            <a:off x="479397" y="51286"/>
            <a:ext cx="10657183" cy="817561"/>
          </a:xfrm>
          <a:prstGeom prst="rect">
            <a:avLst/>
          </a:prstGeom>
        </p:spPr>
        <p:txBody>
          <a:bodyPr anchor="b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595959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ODS 13 – COMBATE A MUDANÇAS CLIMÁTICAS </a:t>
            </a:r>
          </a:p>
        </p:txBody>
      </p:sp>
      <p:sp>
        <p:nvSpPr>
          <p:cNvPr id="50" name="Divisa 188">
            <a:hlinkClick r:id="rId2" action="ppaction://hlinksldjump"/>
            <a:extLst>
              <a:ext uri="{FF2B5EF4-FFF2-40B4-BE49-F238E27FC236}">
                <a16:creationId xmlns:a16="http://schemas.microsoft.com/office/drawing/2014/main" id="{B1E15FAC-249E-4F47-88C5-A847934B6F32}"/>
              </a:ext>
            </a:extLst>
          </p:cNvPr>
          <p:cNvSpPr/>
          <p:nvPr/>
        </p:nvSpPr>
        <p:spPr>
          <a:xfrm rot="10800000">
            <a:off x="11378060" y="6453810"/>
            <a:ext cx="262785" cy="180000"/>
          </a:xfrm>
          <a:prstGeom prst="chevron">
            <a:avLst/>
          </a:prstGeom>
          <a:solidFill>
            <a:srgbClr val="A2D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aphicFrame>
        <p:nvGraphicFramePr>
          <p:cNvPr id="59" name="Content Placeholder 5">
            <a:extLst>
              <a:ext uri="{FF2B5EF4-FFF2-40B4-BE49-F238E27FC236}">
                <a16:creationId xmlns:a16="http://schemas.microsoft.com/office/drawing/2014/main" id="{0E9A25E6-7882-455B-87C1-B9C81EF7A4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381527"/>
              </p:ext>
            </p:extLst>
          </p:nvPr>
        </p:nvGraphicFramePr>
        <p:xfrm>
          <a:off x="592678" y="2648172"/>
          <a:ext cx="6020006" cy="329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" name="Imagem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3"/>
          <a:stretch>
            <a:fillRect/>
          </a:stretch>
        </p:blipFill>
        <p:spPr bwMode="auto">
          <a:xfrm>
            <a:off x="2458328" y="1824824"/>
            <a:ext cx="193391" cy="1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88602" y="1718589"/>
            <a:ext cx="2293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Meta atingida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31884" y="6427176"/>
            <a:ext cx="10207869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6FE3C-7061-4A33-AEEB-A72E0620E6BD}"/>
              </a:ext>
            </a:extLst>
          </p:cNvPr>
          <p:cNvSpPr txBox="1"/>
          <p:nvPr/>
        </p:nvSpPr>
        <p:spPr>
          <a:xfrm>
            <a:off x="6785114" y="1150068"/>
            <a:ext cx="4815182" cy="49881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>
            <a:spAutoFit/>
          </a:bodyPr>
          <a:lstStyle/>
          <a:p>
            <a:pPr defTabSz="914400"/>
            <a:r>
              <a:rPr lang="pt-BR" b="1" dirty="0">
                <a:solidFill>
                  <a:schemeClr val="tx1"/>
                </a:solidFill>
                <a:ea typeface="+mn-ea"/>
                <a:cs typeface="+mn-cs"/>
              </a:rPr>
              <a:t>Indicador mede as emissões do escopo 1 e 2 pela geração líquida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pt-BR" sz="1600" dirty="0">
              <a:ea typeface="+mn-ea"/>
              <a:cs typeface="+mn-cs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pt-BR" sz="1400" dirty="0"/>
              <a:t>Em 2022, nossas emissões totalizaram 6.920,4 toneladas de CO2 equivalente, entre as quais predominam as emissões contabilizadas para o </a:t>
            </a:r>
            <a:r>
              <a:rPr lang="pt-BR" sz="1400" u="sng" dirty="0"/>
              <a:t>escopo 1</a:t>
            </a:r>
            <a:r>
              <a:rPr lang="pt-BR" sz="1400" dirty="0"/>
              <a:t> 4.629,40 (66,8% do total), seguidas do </a:t>
            </a:r>
            <a:r>
              <a:rPr lang="pt-BR" sz="1400" u="sng" dirty="0"/>
              <a:t>escopo 2</a:t>
            </a:r>
            <a:r>
              <a:rPr lang="pt-BR" sz="1400" dirty="0"/>
              <a:t> 282,6 (4,08% do total) e do </a:t>
            </a:r>
            <a:r>
              <a:rPr lang="pt-BR" sz="1400" u="sng" dirty="0"/>
              <a:t>escopo 3</a:t>
            </a:r>
            <a:r>
              <a:rPr lang="pt-BR" sz="1400" dirty="0"/>
              <a:t> 2.008,5 (29,12% do total);</a:t>
            </a:r>
            <a:endParaRPr lang="pt-BR" sz="1400" b="1" dirty="0">
              <a:ea typeface="+mn-ea"/>
              <a:cs typeface="+mn-cs"/>
            </a:endParaRPr>
          </a:p>
          <a:p>
            <a:pPr defTabSz="914400"/>
            <a:endParaRPr lang="pt-BR" sz="900" dirty="0">
              <a:ea typeface="+mn-ea"/>
              <a:cs typeface="+mn-cs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pt-BR" sz="1400" dirty="0">
                <a:ea typeface="+mn-ea"/>
                <a:cs typeface="+mn-cs"/>
              </a:rPr>
              <a:t>Resultado demonstra a DNA da Eletronuclear de não emitir Gases de Efeito Estufa em sua produção;</a:t>
            </a:r>
          </a:p>
          <a:p>
            <a:pPr defTabSz="914400"/>
            <a:endParaRPr lang="pt-BR" sz="900" dirty="0">
              <a:ea typeface="+mn-ea"/>
              <a:cs typeface="+mn-cs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pt-BR" sz="1400" dirty="0"/>
              <a:t>Uma das principais características da geração nuclear de energia é o fato de não emitir gases de efeito estufa (GEE) em quantidades relevantes. A energia nuclear figura no planejamento energético de vários países como uma fonte de energia que se alinha à busca por promover uma transição energética.;</a:t>
            </a:r>
            <a:endParaRPr lang="pt-BR" sz="1400" dirty="0">
              <a:ea typeface="+mn-ea"/>
              <a:cs typeface="+mn-cs"/>
            </a:endParaRPr>
          </a:p>
          <a:p>
            <a:pPr defTabSz="914400"/>
            <a:endParaRPr lang="pt-BR" sz="900" dirty="0">
              <a:ea typeface="+mn-ea"/>
              <a:cs typeface="+mn-cs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pt-BR" sz="1400" dirty="0"/>
              <a:t>Adotamos a metodologia do Painel Intergovernamental sobre Mudanças Climáticas (IPCC) e as diretrizes do GHG </a:t>
            </a:r>
            <a:r>
              <a:rPr lang="pt-BR" sz="1400" dirty="0" err="1"/>
              <a:t>Protocol</a:t>
            </a:r>
            <a:r>
              <a:rPr lang="pt-BR" sz="1400" dirty="0"/>
              <a:t> (</a:t>
            </a:r>
            <a:r>
              <a:rPr lang="pt-BR" sz="1400" dirty="0" err="1"/>
              <a:t>Greenhouse</a:t>
            </a:r>
            <a:r>
              <a:rPr lang="pt-BR" sz="1400" dirty="0"/>
              <a:t> </a:t>
            </a:r>
            <a:r>
              <a:rPr lang="pt-BR" sz="1400" dirty="0" err="1"/>
              <a:t>Gas</a:t>
            </a:r>
            <a:r>
              <a:rPr lang="pt-BR" sz="1400" dirty="0"/>
              <a:t> </a:t>
            </a:r>
            <a:r>
              <a:rPr lang="pt-BR" sz="1400" dirty="0" err="1"/>
              <a:t>Protocol</a:t>
            </a:r>
            <a:r>
              <a:rPr lang="pt-BR" sz="1400" dirty="0"/>
              <a:t>) para produzir o inventário de emissões. 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50490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3">
            <a:extLst>
              <a:ext uri="{FF2B5EF4-FFF2-40B4-BE49-F238E27FC236}">
                <a16:creationId xmlns:a16="http://schemas.microsoft.com/office/drawing/2014/main" id="{5F2A9FFD-DE20-407D-9920-5E9FA81B21B1}"/>
              </a:ext>
            </a:extLst>
          </p:cNvPr>
          <p:cNvSpPr txBox="1">
            <a:spLocks/>
          </p:cNvSpPr>
          <p:nvPr/>
        </p:nvSpPr>
        <p:spPr>
          <a:xfrm>
            <a:off x="479397" y="51286"/>
            <a:ext cx="10657183" cy="817561"/>
          </a:xfrm>
          <a:prstGeom prst="rect">
            <a:avLst/>
          </a:prstGeom>
        </p:spPr>
        <p:txBody>
          <a:bodyPr anchor="b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595959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ODS 16 – PAZ, JUSTIÇA E INSTITUIÇÕES EFICAZES</a:t>
            </a:r>
          </a:p>
        </p:txBody>
      </p:sp>
      <p:sp>
        <p:nvSpPr>
          <p:cNvPr id="50" name="Divisa 188">
            <a:hlinkClick r:id="rId2" action="ppaction://hlinksldjump"/>
            <a:extLst>
              <a:ext uri="{FF2B5EF4-FFF2-40B4-BE49-F238E27FC236}">
                <a16:creationId xmlns:a16="http://schemas.microsoft.com/office/drawing/2014/main" id="{B1E15FAC-249E-4F47-88C5-A847934B6F32}"/>
              </a:ext>
            </a:extLst>
          </p:cNvPr>
          <p:cNvSpPr/>
          <p:nvPr/>
        </p:nvSpPr>
        <p:spPr>
          <a:xfrm rot="10800000">
            <a:off x="11378060" y="6453810"/>
            <a:ext cx="262785" cy="180000"/>
          </a:xfrm>
          <a:prstGeom prst="chevron">
            <a:avLst/>
          </a:prstGeom>
          <a:solidFill>
            <a:srgbClr val="A2D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667545" y="1070948"/>
            <a:ext cx="5255704" cy="4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pt-BR" sz="1800" dirty="0">
                <a:solidFill>
                  <a:srgbClr val="040404"/>
                </a:solidFill>
                <a:latin typeface="Calibri"/>
                <a:cs typeface="Arial" charset="0"/>
              </a:rPr>
              <a:t>Colaboradores treinados em Direitos Humanos</a:t>
            </a:r>
          </a:p>
        </p:txBody>
      </p:sp>
      <p:graphicFrame>
        <p:nvGraphicFramePr>
          <p:cNvPr id="42" name="Content Placeholder 5">
            <a:extLst>
              <a:ext uri="{FF2B5EF4-FFF2-40B4-BE49-F238E27FC236}">
                <a16:creationId xmlns:a16="http://schemas.microsoft.com/office/drawing/2014/main" id="{9C3BB043-A7FC-4A16-891F-2AA3E9EC89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373234"/>
              </p:ext>
            </p:extLst>
          </p:nvPr>
        </p:nvGraphicFramePr>
        <p:xfrm>
          <a:off x="667545" y="2709899"/>
          <a:ext cx="5985047" cy="3377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6" name="Grupo 45"/>
          <p:cNvGrpSpPr/>
          <p:nvPr/>
        </p:nvGrpSpPr>
        <p:grpSpPr>
          <a:xfrm>
            <a:off x="916262" y="1827049"/>
            <a:ext cx="1564435" cy="261610"/>
            <a:chOff x="7593410" y="1169741"/>
            <a:chExt cx="1142603" cy="261610"/>
          </a:xfrm>
        </p:grpSpPr>
        <p:grpSp>
          <p:nvGrpSpPr>
            <p:cNvPr id="47" name="Grupo 31"/>
            <p:cNvGrpSpPr>
              <a:grpSpLocks/>
            </p:cNvGrpSpPr>
            <p:nvPr/>
          </p:nvGrpSpPr>
          <p:grpSpPr bwMode="auto">
            <a:xfrm>
              <a:off x="7593410" y="1169741"/>
              <a:ext cx="1142603" cy="261610"/>
              <a:chOff x="3477032" y="1670906"/>
              <a:chExt cx="1142802" cy="261442"/>
            </a:xfrm>
          </p:grpSpPr>
          <p:sp>
            <p:nvSpPr>
              <p:cNvPr id="51" name="Seta para baixo 50"/>
              <p:cNvSpPr/>
              <p:nvPr/>
            </p:nvSpPr>
            <p:spPr>
              <a:xfrm flipV="1">
                <a:off x="3477032" y="1724682"/>
                <a:ext cx="126228" cy="15389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44251"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CaixaDeTexto 51"/>
              <p:cNvSpPr txBox="1"/>
              <p:nvPr/>
            </p:nvSpPr>
            <p:spPr>
              <a:xfrm>
                <a:off x="3540146" y="1670906"/>
                <a:ext cx="1079688" cy="2614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44251">
                  <a:defRPr/>
                </a:pPr>
                <a:r>
                  <a:rPr lang="pt-BR" sz="1100" dirty="0">
                    <a:solidFill>
                      <a:prstClr val="white">
                        <a:lumMod val="50000"/>
                      </a:prstClr>
                    </a:solidFill>
                    <a:latin typeface="Open Sans Light"/>
                  </a:rPr>
                  <a:t>Melhor</a:t>
                </a:r>
              </a:p>
            </p:txBody>
          </p:sp>
        </p:grpSp>
        <p:cxnSp>
          <p:nvCxnSpPr>
            <p:cNvPr id="49" name="Conector reto 48"/>
            <p:cNvCxnSpPr/>
            <p:nvPr/>
          </p:nvCxnSpPr>
          <p:spPr>
            <a:xfrm>
              <a:off x="8256240" y="1196259"/>
              <a:ext cx="0" cy="216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CaixaDeTexto 57"/>
          <p:cNvSpPr txBox="1"/>
          <p:nvPr/>
        </p:nvSpPr>
        <p:spPr>
          <a:xfrm>
            <a:off x="2091779" y="1820458"/>
            <a:ext cx="2293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Meta não atingida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31884" y="6427176"/>
            <a:ext cx="10207869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Picture 2" descr="C:\Users\LARROSA\Desktop\n atingid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51" y="1897776"/>
            <a:ext cx="140400" cy="23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09F2B3E-36BE-4732-B311-446915340835}"/>
              </a:ext>
            </a:extLst>
          </p:cNvPr>
          <p:cNvSpPr txBox="1"/>
          <p:nvPr/>
        </p:nvSpPr>
        <p:spPr>
          <a:xfrm>
            <a:off x="6785114" y="1150068"/>
            <a:ext cx="4815182" cy="423411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>
            <a:spAutoFit/>
          </a:bodyPr>
          <a:lstStyle/>
          <a:p>
            <a:pPr defTabSz="544251">
              <a:defRPr/>
            </a:pPr>
            <a:r>
              <a:rPr lang="pt-BR" b="1" dirty="0"/>
              <a:t>O indicador mede o número colaboradores capacitados em temáticas de direitos humanos, contando quadro efetivo, estagiários, jovens aprendizes e prestadores de serviço</a:t>
            </a:r>
          </a:p>
          <a:p>
            <a:pPr marL="171450" indent="-171450" defTabSz="544251">
              <a:buFont typeface="Courier New" panose="02070309020205020404" pitchFamily="49" charset="0"/>
              <a:buChar char="o"/>
              <a:defRPr/>
            </a:pPr>
            <a:endParaRPr lang="pt-BR" sz="1400" dirty="0"/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400" dirty="0"/>
              <a:t>No 3º trimestre a Eletronuclear possuía 2.393 colaboradores sendo: 1.725 efetivos + 192 estagiários , 33 jovens aprendizes e 443 terceirizados que utilizam SAP;</a:t>
            </a:r>
          </a:p>
          <a:p>
            <a:pPr marL="171450" indent="-171450" defTabSz="544251">
              <a:buFont typeface="Courier New" panose="02070309020205020404" pitchFamily="49" charset="0"/>
              <a:buChar char="o"/>
              <a:defRPr/>
            </a:pPr>
            <a:endParaRPr lang="pt-BR" sz="1400" dirty="0"/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400" dirty="0"/>
              <a:t>Em 2021, foram treinados 623 colaboradores foram treinados entre empregados, estagiários, prestadores de serviço e jovens aprendizes. Em 2022, foram treinados 56 colaboradores, além dos que já foram treinados em 2021;</a:t>
            </a:r>
          </a:p>
          <a:p>
            <a:pPr marL="171450" indent="-171450" defTabSz="544251">
              <a:buFont typeface="Courier New" panose="02070309020205020404" pitchFamily="49" charset="0"/>
              <a:buChar char="o"/>
              <a:defRPr/>
            </a:pPr>
            <a:endParaRPr lang="pt-BR" sz="1400" dirty="0"/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400" dirty="0"/>
              <a:t>Os treinamentos disponibilizados foram:  Palestra Desigualdade de Gênero no ambiente de trabalho e Treinamento de Direitos Humanos disponibilizados pela </a:t>
            </a:r>
            <a:r>
              <a:rPr lang="pt-BR" sz="1400" dirty="0" err="1"/>
              <a:t>Unise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28987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61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tângulo 74"/>
          <p:cNvSpPr/>
          <p:nvPr/>
        </p:nvSpPr>
        <p:spPr>
          <a:xfrm>
            <a:off x="6225281" y="884103"/>
            <a:ext cx="4926563" cy="216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ODS Priorizados</a:t>
            </a:r>
          </a:p>
          <a:p>
            <a:pPr algn="ctr"/>
            <a:endParaRPr lang="pt-BR" dirty="0">
              <a:solidFill>
                <a:srgbClr val="002060"/>
              </a:solidFill>
            </a:endParaRPr>
          </a:p>
          <a:p>
            <a:pPr algn="ctr"/>
            <a:endParaRPr lang="pt-BR" dirty="0">
              <a:solidFill>
                <a:srgbClr val="00639C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31885" y="6427176"/>
            <a:ext cx="6638192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909F5CD-9798-4033-B7CF-D6F4E4F93423}"/>
              </a:ext>
            </a:extLst>
          </p:cNvPr>
          <p:cNvSpPr/>
          <p:nvPr/>
        </p:nvSpPr>
        <p:spPr>
          <a:xfrm>
            <a:off x="655768" y="336173"/>
            <a:ext cx="10847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3B6DE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INDICADORES DE AGENDA 2030 - 2022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4849884" y="3597197"/>
            <a:ext cx="532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Taxa de Frequência de Acidentes com afastamento de empregados próprio</a:t>
            </a:r>
          </a:p>
        </p:txBody>
      </p:sp>
      <p:sp>
        <p:nvSpPr>
          <p:cNvPr id="96" name="CaixaDeTexto 95"/>
          <p:cNvSpPr txBox="1"/>
          <p:nvPr/>
        </p:nvSpPr>
        <p:spPr>
          <a:xfrm>
            <a:off x="10251347" y="3597197"/>
            <a:ext cx="100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1,03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4849884" y="3989210"/>
            <a:ext cx="532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Taxa de Frequência de Acidentes com afastamento de empregados terceiros</a:t>
            </a:r>
          </a:p>
        </p:txBody>
      </p:sp>
      <p:sp>
        <p:nvSpPr>
          <p:cNvPr id="107" name="CaixaDeTexto 106"/>
          <p:cNvSpPr txBox="1"/>
          <p:nvPr/>
        </p:nvSpPr>
        <p:spPr>
          <a:xfrm>
            <a:off x="10251347" y="3989210"/>
            <a:ext cx="100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1,54</a:t>
            </a:r>
          </a:p>
        </p:txBody>
      </p:sp>
      <p:sp>
        <p:nvSpPr>
          <p:cNvPr id="119" name="CaixaDeTexto 118"/>
          <p:cNvSpPr txBox="1"/>
          <p:nvPr/>
        </p:nvSpPr>
        <p:spPr>
          <a:xfrm>
            <a:off x="4849884" y="4381223"/>
            <a:ext cx="532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Automação Digital para otimização do trabalho</a:t>
            </a:r>
          </a:p>
        </p:txBody>
      </p:sp>
      <p:sp>
        <p:nvSpPr>
          <p:cNvPr id="123" name="CaixaDeTexto 122"/>
          <p:cNvSpPr txBox="1"/>
          <p:nvPr/>
        </p:nvSpPr>
        <p:spPr>
          <a:xfrm>
            <a:off x="10251347" y="4381223"/>
            <a:ext cx="100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2.500</a:t>
            </a:r>
          </a:p>
        </p:txBody>
      </p:sp>
      <p:sp>
        <p:nvSpPr>
          <p:cNvPr id="124" name="CaixaDeTexto 123"/>
          <p:cNvSpPr txBox="1"/>
          <p:nvPr/>
        </p:nvSpPr>
        <p:spPr>
          <a:xfrm>
            <a:off x="4849884" y="4773236"/>
            <a:ext cx="5328000" cy="27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Índice Consolidado de Diversidade nas Posições Gerenciais e Processos Sucessórios</a:t>
            </a:r>
          </a:p>
        </p:txBody>
      </p:sp>
      <p:sp>
        <p:nvSpPr>
          <p:cNvPr id="125" name="CaixaDeTexto 124"/>
          <p:cNvSpPr txBox="1"/>
          <p:nvPr/>
        </p:nvSpPr>
        <p:spPr>
          <a:xfrm>
            <a:off x="10251347" y="4773236"/>
            <a:ext cx="100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31,2</a:t>
            </a:r>
          </a:p>
        </p:txBody>
      </p:sp>
      <p:sp>
        <p:nvSpPr>
          <p:cNvPr id="126" name="CaixaDeTexto 125"/>
          <p:cNvSpPr txBox="1"/>
          <p:nvPr/>
        </p:nvSpPr>
        <p:spPr>
          <a:xfrm>
            <a:off x="4849884" y="5165249"/>
            <a:ext cx="532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Intensidade de Emissões de Gases de Efeito Estufa, por </a:t>
            </a:r>
            <a:r>
              <a:rPr lang="pt-BR" sz="1200" dirty="0" err="1">
                <a:solidFill>
                  <a:srgbClr val="002060"/>
                </a:solidFill>
              </a:rPr>
              <a:t>MWh</a:t>
            </a:r>
            <a:endParaRPr lang="pt-BR" sz="1200" dirty="0">
              <a:solidFill>
                <a:srgbClr val="002060"/>
              </a:solidFill>
            </a:endParaRPr>
          </a:p>
        </p:txBody>
      </p:sp>
      <p:sp>
        <p:nvSpPr>
          <p:cNvPr id="127" name="CaixaDeTexto 126"/>
          <p:cNvSpPr txBox="1"/>
          <p:nvPr/>
        </p:nvSpPr>
        <p:spPr>
          <a:xfrm>
            <a:off x="10251347" y="5165249"/>
            <a:ext cx="100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0,001</a:t>
            </a:r>
          </a:p>
        </p:txBody>
      </p:sp>
      <p:sp>
        <p:nvSpPr>
          <p:cNvPr id="128" name="CaixaDeTexto 127"/>
          <p:cNvSpPr txBox="1"/>
          <p:nvPr/>
        </p:nvSpPr>
        <p:spPr>
          <a:xfrm>
            <a:off x="4849884" y="5530772"/>
            <a:ext cx="532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Fornecedores submetidos a </a:t>
            </a:r>
            <a:r>
              <a:rPr lang="pt-BR" sz="1200" dirty="0" err="1">
                <a:solidFill>
                  <a:srgbClr val="002060"/>
                </a:solidFill>
              </a:rPr>
              <a:t>Due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pt-BR" sz="1200" dirty="0" err="1">
                <a:solidFill>
                  <a:srgbClr val="002060"/>
                </a:solidFill>
              </a:rPr>
              <a:t>Diligence</a:t>
            </a:r>
            <a:r>
              <a:rPr lang="pt-BR" sz="1200" dirty="0">
                <a:solidFill>
                  <a:srgbClr val="002060"/>
                </a:solidFill>
              </a:rPr>
              <a:t> nos aspectos ESG</a:t>
            </a:r>
          </a:p>
        </p:txBody>
      </p:sp>
      <p:sp>
        <p:nvSpPr>
          <p:cNvPr id="129" name="CaixaDeTexto 128"/>
          <p:cNvSpPr txBox="1"/>
          <p:nvPr/>
        </p:nvSpPr>
        <p:spPr>
          <a:xfrm>
            <a:off x="10251347" y="5530772"/>
            <a:ext cx="100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100%</a:t>
            </a:r>
          </a:p>
        </p:txBody>
      </p:sp>
      <p:sp>
        <p:nvSpPr>
          <p:cNvPr id="136" name="CaixaDeTexto 135"/>
          <p:cNvSpPr txBox="1"/>
          <p:nvPr/>
        </p:nvSpPr>
        <p:spPr>
          <a:xfrm>
            <a:off x="4849884" y="5896295"/>
            <a:ext cx="532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Força de Trabalho treinada em Direitos Humanos</a:t>
            </a:r>
          </a:p>
        </p:txBody>
      </p:sp>
      <p:sp>
        <p:nvSpPr>
          <p:cNvPr id="137" name="CaixaDeTexto 136"/>
          <p:cNvSpPr txBox="1"/>
          <p:nvPr/>
        </p:nvSpPr>
        <p:spPr>
          <a:xfrm>
            <a:off x="10251347" y="5896295"/>
            <a:ext cx="100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75%</a:t>
            </a:r>
          </a:p>
        </p:txBody>
      </p:sp>
      <p:sp>
        <p:nvSpPr>
          <p:cNvPr id="138" name="CaixaDeTexto 137"/>
          <p:cNvSpPr txBox="1"/>
          <p:nvPr/>
        </p:nvSpPr>
        <p:spPr>
          <a:xfrm>
            <a:off x="4849884" y="2893555"/>
            <a:ext cx="5328000" cy="307777"/>
          </a:xfrm>
          <a:prstGeom prst="rect">
            <a:avLst/>
          </a:prstGeom>
          <a:solidFill>
            <a:srgbClr val="5FA543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Indicadores Monitorados pela Eletronuclear</a:t>
            </a:r>
          </a:p>
        </p:txBody>
      </p:sp>
      <p:sp>
        <p:nvSpPr>
          <p:cNvPr id="139" name="CaixaDeTexto 138"/>
          <p:cNvSpPr txBox="1"/>
          <p:nvPr/>
        </p:nvSpPr>
        <p:spPr>
          <a:xfrm>
            <a:off x="10251347" y="2893555"/>
            <a:ext cx="1008000" cy="307777"/>
          </a:xfrm>
          <a:prstGeom prst="rect">
            <a:avLst/>
          </a:prstGeom>
          <a:solidFill>
            <a:srgbClr val="5FA54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Meta 2022</a:t>
            </a:r>
          </a:p>
        </p:txBody>
      </p:sp>
      <p:sp>
        <p:nvSpPr>
          <p:cNvPr id="140" name="CaixaDeTexto 139"/>
          <p:cNvSpPr txBox="1"/>
          <p:nvPr/>
        </p:nvSpPr>
        <p:spPr>
          <a:xfrm>
            <a:off x="657460" y="1160498"/>
            <a:ext cx="4798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</a:rPr>
              <a:t>Sustentabilidade é um diretriz importante para o negócio da Eletronuclear.</a:t>
            </a:r>
          </a:p>
        </p:txBody>
      </p:sp>
      <p:grpSp>
        <p:nvGrpSpPr>
          <p:cNvPr id="141" name="Grupo 6"/>
          <p:cNvGrpSpPr/>
          <p:nvPr/>
        </p:nvGrpSpPr>
        <p:grpSpPr>
          <a:xfrm>
            <a:off x="877249" y="3125902"/>
            <a:ext cx="3291261" cy="2761375"/>
            <a:chOff x="1063443" y="3222885"/>
            <a:chExt cx="3471999" cy="3007569"/>
          </a:xfrm>
        </p:grpSpPr>
        <p:pic>
          <p:nvPicPr>
            <p:cNvPr id="142" name="Imagem 1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5967" y="3287229"/>
              <a:ext cx="3419475" cy="2943225"/>
            </a:xfrm>
            <a:prstGeom prst="rect">
              <a:avLst/>
            </a:prstGeom>
          </p:spPr>
        </p:pic>
        <p:sp>
          <p:nvSpPr>
            <p:cNvPr id="143" name="Retângulo 142"/>
            <p:cNvSpPr/>
            <p:nvPr/>
          </p:nvSpPr>
          <p:spPr>
            <a:xfrm>
              <a:off x="1063443" y="3222885"/>
              <a:ext cx="1050170" cy="254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7" name="Imagem 26" descr="https://www.eletronuclear.gov.br/Sociedade-e-Meio-Ambiente/PublishingImages/Portal%20Sustentabilidade/i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84" y="1957186"/>
            <a:ext cx="631767" cy="6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m 27" descr="https://www.eletronuclear.gov.br/Sociedade-e-Meio-Ambiente/PublishingImages/Portal%20Sustentabilidade/i8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38" y="1948658"/>
            <a:ext cx="631768" cy="6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 descr="https://www.eletronuclear.gov.br/Sociedade-e-Meio-Ambiente/PublishingImages/Portal%20Sustentabilidade/i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93" y="1948658"/>
            <a:ext cx="631768" cy="6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748" y="1948658"/>
            <a:ext cx="601992" cy="642749"/>
          </a:xfrm>
          <a:prstGeom prst="rect">
            <a:avLst/>
          </a:prstGeom>
        </p:spPr>
      </p:pic>
      <p:pic>
        <p:nvPicPr>
          <p:cNvPr id="31" name="Imagem 30" descr="https://www.eletronuclear.gov.br/Sociedade-e-Meio-Ambiente/PublishingImages/Portal%20Sustentabilidade/i11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627" y="1948658"/>
            <a:ext cx="533753" cy="6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m 31" descr="https://www.eletronuclear.gov.br/Sociedade-e-Meio-Ambiente/PublishingImages/Portal%20Sustentabilidade/i1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267" y="1948657"/>
            <a:ext cx="558691" cy="65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m 32" descr="https://www.eletronuclear.gov.br/Sociedade-e-Meio-Ambiente/PublishingImages/Portal%20Sustentabilidade/i15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172" y="1948657"/>
            <a:ext cx="595313" cy="64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m 33" descr="https://www.eletronuclear.gov.br/Sociedade-e-Meio-Ambiente/PublishingImages/Portal%20Sustentabilidade/i16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890" y="1940130"/>
            <a:ext cx="661474" cy="65980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C536EB41-CB07-497A-B92F-B6EE5BCBF4FF}"/>
              </a:ext>
            </a:extLst>
          </p:cNvPr>
          <p:cNvSpPr txBox="1"/>
          <p:nvPr/>
        </p:nvSpPr>
        <p:spPr>
          <a:xfrm>
            <a:off x="4869764" y="3246012"/>
            <a:ext cx="532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Percentual de Energia Gerada por Fonte Limpa (%)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2DA511E-A75B-4DE0-9DAA-E0B4E3D2534C}"/>
              </a:ext>
            </a:extLst>
          </p:cNvPr>
          <p:cNvSpPr txBox="1"/>
          <p:nvPr/>
        </p:nvSpPr>
        <p:spPr>
          <a:xfrm>
            <a:off x="10271227" y="3246012"/>
            <a:ext cx="10080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83472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1885" y="6427176"/>
            <a:ext cx="6638192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909F5CD-9798-4033-B7CF-D6F4E4F93423}"/>
              </a:ext>
            </a:extLst>
          </p:cNvPr>
          <p:cNvSpPr/>
          <p:nvPr/>
        </p:nvSpPr>
        <p:spPr>
          <a:xfrm>
            <a:off x="655768" y="336173"/>
            <a:ext cx="10847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3B6DE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INDICADORES DE AGENDA 2030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19091F6D-3EB4-442B-A1C1-B56CA01F0F21}"/>
              </a:ext>
            </a:extLst>
          </p:cNvPr>
          <p:cNvSpPr/>
          <p:nvPr/>
        </p:nvSpPr>
        <p:spPr>
          <a:xfrm>
            <a:off x="317928" y="3203614"/>
            <a:ext cx="2664000" cy="3541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108000" tIns="0" rIns="0" bIns="0" anchor="ctr" anchorCtr="0">
            <a:noAutofit/>
          </a:bodyPr>
          <a:lstStyle/>
          <a:p>
            <a:pPr marL="216000" lvl="0" defTabSz="457200">
              <a:defRPr/>
            </a:pPr>
            <a:r>
              <a:rPr lang="pt-BR" sz="1050" b="1" dirty="0">
                <a:solidFill>
                  <a:srgbClr val="00639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ODS 10 </a:t>
            </a:r>
            <a:r>
              <a:rPr lang="pt-BR" sz="9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REDUÇÃO DAS DESIGUALDADES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697F43E1-D383-4131-9DDC-8BEF43DAA1F9}"/>
              </a:ext>
            </a:extLst>
          </p:cNvPr>
          <p:cNvSpPr/>
          <p:nvPr/>
        </p:nvSpPr>
        <p:spPr>
          <a:xfrm>
            <a:off x="3130016" y="3197725"/>
            <a:ext cx="4068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lIns="108000" tIns="36000" rIns="36000" bIns="36000" anchor="ctr" anchorCtr="0">
            <a:noAutofit/>
          </a:bodyPr>
          <a:lstStyle/>
          <a:p>
            <a:pPr lvl="0" defTabSz="457200">
              <a:defRPr/>
            </a:pP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Índice Consolidado de Diversidade nas Posições Gerenciais e 	Processos Sucessórios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8620555" y="3199204"/>
            <a:ext cx="1137600" cy="360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33,54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9806829" y="3206512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31,20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10994949" y="3206512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31,2</a:t>
            </a:r>
          </a:p>
        </p:txBody>
      </p:sp>
      <p:sp>
        <p:nvSpPr>
          <p:cNvPr id="57" name="Divisa 56">
            <a:hlinkClick r:id="rId2" action="ppaction://hlinksldjump"/>
          </p:cNvPr>
          <p:cNvSpPr/>
          <p:nvPr/>
        </p:nvSpPr>
        <p:spPr>
          <a:xfrm>
            <a:off x="7033769" y="3327335"/>
            <a:ext cx="180000" cy="180000"/>
          </a:xfrm>
          <a:prstGeom prst="chevron">
            <a:avLst/>
          </a:prstGeom>
          <a:solidFill>
            <a:srgbClr val="006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24F59A4F-B172-4928-A129-D74A79365F5D}"/>
              </a:ext>
            </a:extLst>
          </p:cNvPr>
          <p:cNvSpPr/>
          <p:nvPr/>
        </p:nvSpPr>
        <p:spPr>
          <a:xfrm>
            <a:off x="7426755" y="3199204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N/A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19091F6D-3EB4-442B-A1C1-B56CA01F0F21}"/>
              </a:ext>
            </a:extLst>
          </p:cNvPr>
          <p:cNvSpPr/>
          <p:nvPr/>
        </p:nvSpPr>
        <p:spPr>
          <a:xfrm>
            <a:off x="317928" y="4064907"/>
            <a:ext cx="2664000" cy="3541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108000" tIns="0" rIns="0" bIns="0" anchor="ctr" anchorCtr="0">
            <a:noAutofit/>
          </a:bodyPr>
          <a:lstStyle/>
          <a:p>
            <a:pPr marL="216000" lvl="0" defTabSz="457200">
              <a:defRPr/>
            </a:pPr>
            <a:r>
              <a:rPr lang="pt-BR" sz="1050" b="1" dirty="0">
                <a:solidFill>
                  <a:srgbClr val="00639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ODS 13  </a:t>
            </a:r>
            <a:r>
              <a:rPr lang="pt-BR" sz="9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COMBATE A MUDANÇAS CLIMÁTICAS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697F43E1-D383-4131-9DDC-8BEF43DAA1F9}"/>
              </a:ext>
            </a:extLst>
          </p:cNvPr>
          <p:cNvSpPr/>
          <p:nvPr/>
        </p:nvSpPr>
        <p:spPr>
          <a:xfrm>
            <a:off x="3130016" y="4059018"/>
            <a:ext cx="4068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lIns="108000" tIns="36000" rIns="36000" bIns="36000" anchor="ctr" anchorCtr="0">
            <a:noAutofit/>
          </a:bodyPr>
          <a:lstStyle/>
          <a:p>
            <a:pPr lvl="0" defTabSz="457200">
              <a:defRPr/>
            </a:pP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Intensidade de Emissões de Gases de Efeito Estufa (tCO2/</a:t>
            </a:r>
            <a:r>
              <a:rPr lang="pt-BR" sz="9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MWh</a:t>
            </a: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pt-BR" sz="900" dirty="0">
                <a:solidFill>
                  <a:srgbClr val="00639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pt-BR" sz="9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(RVA)</a:t>
            </a:r>
            <a:endParaRPr lang="pt-BR" sz="900" dirty="0">
              <a:solidFill>
                <a:schemeClr val="tx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8633637" y="4060497"/>
            <a:ext cx="1124518" cy="360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0,0003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9806829" y="4067805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0,001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10994949" y="4067805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0,001</a:t>
            </a:r>
          </a:p>
        </p:txBody>
      </p:sp>
      <p:sp>
        <p:nvSpPr>
          <p:cNvPr id="65" name="Divisa 64">
            <a:hlinkClick r:id="rId3" action="ppaction://hlinksldjump"/>
          </p:cNvPr>
          <p:cNvSpPr/>
          <p:nvPr/>
        </p:nvSpPr>
        <p:spPr>
          <a:xfrm>
            <a:off x="7033769" y="4188628"/>
            <a:ext cx="180000" cy="180000"/>
          </a:xfrm>
          <a:prstGeom prst="chevron">
            <a:avLst/>
          </a:prstGeom>
          <a:solidFill>
            <a:srgbClr val="006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24F59A4F-B172-4928-A129-D74A79365F5D}"/>
              </a:ext>
            </a:extLst>
          </p:cNvPr>
          <p:cNvSpPr/>
          <p:nvPr/>
        </p:nvSpPr>
        <p:spPr>
          <a:xfrm>
            <a:off x="7426755" y="4060497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N/A</a:t>
            </a:r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51A68147-B35A-4E5E-A1B2-4E9A939667F9}"/>
              </a:ext>
            </a:extLst>
          </p:cNvPr>
          <p:cNvCxnSpPr>
            <a:cxnSpLocks/>
          </p:cNvCxnSpPr>
          <p:nvPr/>
        </p:nvCxnSpPr>
        <p:spPr>
          <a:xfrm>
            <a:off x="7219853" y="3386615"/>
            <a:ext cx="216000" cy="0"/>
          </a:xfrm>
          <a:prstGeom prst="line">
            <a:avLst/>
          </a:prstGeom>
          <a:ln w="9525">
            <a:solidFill>
              <a:srgbClr val="00639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ângulo 67">
            <a:extLst>
              <a:ext uri="{FF2B5EF4-FFF2-40B4-BE49-F238E27FC236}">
                <a16:creationId xmlns:a16="http://schemas.microsoft.com/office/drawing/2014/main" id="{19091F6D-3EB4-442B-A1C1-B56CA01F0F21}"/>
              </a:ext>
            </a:extLst>
          </p:cNvPr>
          <p:cNvSpPr/>
          <p:nvPr/>
        </p:nvSpPr>
        <p:spPr>
          <a:xfrm>
            <a:off x="316140" y="3619958"/>
            <a:ext cx="2664000" cy="3541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108000" tIns="0" rIns="0" bIns="0" anchor="ctr" anchorCtr="0">
            <a:noAutofit/>
          </a:bodyPr>
          <a:lstStyle/>
          <a:p>
            <a:pPr marL="216000" defTabSz="457200">
              <a:defRPr/>
            </a:pPr>
            <a:r>
              <a:rPr lang="pt-BR" sz="1050" b="1" dirty="0">
                <a:solidFill>
                  <a:srgbClr val="00639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ODS 12  </a:t>
            </a:r>
            <a:r>
              <a:rPr lang="pt-BR" sz="9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CONSUMO E PRODUÇÃO SUSTENTÁVEL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697F43E1-D383-4131-9DDC-8BEF43DAA1F9}"/>
              </a:ext>
            </a:extLst>
          </p:cNvPr>
          <p:cNvSpPr/>
          <p:nvPr/>
        </p:nvSpPr>
        <p:spPr>
          <a:xfrm>
            <a:off x="3128228" y="3614069"/>
            <a:ext cx="4068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lIns="108000" tIns="36000" rIns="36000" bIns="36000" anchor="ctr" anchorCtr="0">
            <a:noAutofit/>
          </a:bodyPr>
          <a:lstStyle/>
          <a:p>
            <a:pPr lvl="0" defTabSz="457200">
              <a:defRPr/>
            </a:pP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Fornecedores submetidos a </a:t>
            </a:r>
            <a:r>
              <a:rPr lang="pt-BR" sz="9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Due</a:t>
            </a: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sz="9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Diligence</a:t>
            </a: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nos aspectos ESG </a:t>
            </a:r>
            <a:r>
              <a:rPr lang="pt-BR" sz="9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(RVA)</a:t>
            </a:r>
            <a:endParaRPr lang="pt-BR" sz="900" dirty="0">
              <a:solidFill>
                <a:schemeClr val="tx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8608135" y="3615548"/>
            <a:ext cx="1137600" cy="360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9805041" y="3622856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10993161" y="3622856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</a:p>
        </p:txBody>
      </p:sp>
      <p:sp>
        <p:nvSpPr>
          <p:cNvPr id="73" name="Divisa 72">
            <a:hlinkClick r:id="rId2" action="ppaction://hlinksldjump"/>
          </p:cNvPr>
          <p:cNvSpPr/>
          <p:nvPr/>
        </p:nvSpPr>
        <p:spPr>
          <a:xfrm>
            <a:off x="7031981" y="3743679"/>
            <a:ext cx="180000" cy="180000"/>
          </a:xfrm>
          <a:prstGeom prst="chevron">
            <a:avLst/>
          </a:prstGeom>
          <a:solidFill>
            <a:srgbClr val="006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24F59A4F-B172-4928-A129-D74A79365F5D}"/>
              </a:ext>
            </a:extLst>
          </p:cNvPr>
          <p:cNvSpPr/>
          <p:nvPr/>
        </p:nvSpPr>
        <p:spPr>
          <a:xfrm>
            <a:off x="7424967" y="3615548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95%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19091F6D-3EB4-442B-A1C1-B56CA01F0F21}"/>
              </a:ext>
            </a:extLst>
          </p:cNvPr>
          <p:cNvSpPr/>
          <p:nvPr/>
        </p:nvSpPr>
        <p:spPr>
          <a:xfrm>
            <a:off x="316140" y="4489993"/>
            <a:ext cx="2664000" cy="3541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108000" tIns="0" rIns="0" bIns="0" anchor="ctr" anchorCtr="0">
            <a:noAutofit/>
          </a:bodyPr>
          <a:lstStyle/>
          <a:p>
            <a:pPr marL="216000" lvl="0" defTabSz="457200">
              <a:defRPr/>
            </a:pPr>
            <a:r>
              <a:rPr lang="pt-BR" sz="1050" b="1" dirty="0">
                <a:solidFill>
                  <a:srgbClr val="00639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ODS 16  </a:t>
            </a:r>
            <a:r>
              <a:rPr lang="pt-BR" sz="9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PAZ, JUSTIÇA E INSTITUIÇÕES FORTES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697F43E1-D383-4131-9DDC-8BEF43DAA1F9}"/>
              </a:ext>
            </a:extLst>
          </p:cNvPr>
          <p:cNvSpPr/>
          <p:nvPr/>
        </p:nvSpPr>
        <p:spPr>
          <a:xfrm>
            <a:off x="3128228" y="4484104"/>
            <a:ext cx="4068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lIns="108000" tIns="36000" rIns="36000" bIns="36000" anchor="ctr" anchorCtr="0">
            <a:noAutofit/>
          </a:bodyPr>
          <a:lstStyle/>
          <a:p>
            <a:pPr lvl="0" defTabSz="457200">
              <a:defRPr/>
            </a:pP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Força de Trabalho treinada em Direitos Humanos</a:t>
            </a:r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8618767" y="4485583"/>
            <a:ext cx="1137600" cy="360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28,37%</a:t>
            </a: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9805041" y="4492891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75%</a:t>
            </a:r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52891D16-66CA-4733-93E6-9077CC5B4E07}"/>
              </a:ext>
            </a:extLst>
          </p:cNvPr>
          <p:cNvSpPr/>
          <p:nvPr/>
        </p:nvSpPr>
        <p:spPr>
          <a:xfrm>
            <a:off x="10993161" y="4492891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75%</a:t>
            </a:r>
          </a:p>
        </p:txBody>
      </p:sp>
      <p:sp>
        <p:nvSpPr>
          <p:cNvPr id="117" name="Divisa 116">
            <a:hlinkClick r:id="rId3" action="ppaction://hlinksldjump"/>
          </p:cNvPr>
          <p:cNvSpPr/>
          <p:nvPr/>
        </p:nvSpPr>
        <p:spPr>
          <a:xfrm>
            <a:off x="7031981" y="4613714"/>
            <a:ext cx="180000" cy="180000"/>
          </a:xfrm>
          <a:prstGeom prst="chevron">
            <a:avLst/>
          </a:prstGeom>
          <a:solidFill>
            <a:srgbClr val="006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18" name="Retângulo 117">
            <a:extLst>
              <a:ext uri="{FF2B5EF4-FFF2-40B4-BE49-F238E27FC236}">
                <a16:creationId xmlns:a16="http://schemas.microsoft.com/office/drawing/2014/main" id="{24F59A4F-B172-4928-A129-D74A79365F5D}"/>
              </a:ext>
            </a:extLst>
          </p:cNvPr>
          <p:cNvSpPr/>
          <p:nvPr/>
        </p:nvSpPr>
        <p:spPr>
          <a:xfrm>
            <a:off x="7423179" y="4484104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28%</a:t>
            </a:r>
          </a:p>
        </p:txBody>
      </p:sp>
      <p:cxnSp>
        <p:nvCxnSpPr>
          <p:cNvPr id="120" name="Conector reto 119">
            <a:extLst>
              <a:ext uri="{FF2B5EF4-FFF2-40B4-BE49-F238E27FC236}">
                <a16:creationId xmlns:a16="http://schemas.microsoft.com/office/drawing/2014/main" id="{51A68147-B35A-4E5E-A1B2-4E9A939667F9}"/>
              </a:ext>
            </a:extLst>
          </p:cNvPr>
          <p:cNvCxnSpPr>
            <a:cxnSpLocks/>
          </p:cNvCxnSpPr>
          <p:nvPr/>
        </p:nvCxnSpPr>
        <p:spPr>
          <a:xfrm>
            <a:off x="7196228" y="3794069"/>
            <a:ext cx="216000" cy="0"/>
          </a:xfrm>
          <a:prstGeom prst="line">
            <a:avLst/>
          </a:prstGeom>
          <a:ln w="9525">
            <a:solidFill>
              <a:srgbClr val="00639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to 120">
            <a:extLst>
              <a:ext uri="{FF2B5EF4-FFF2-40B4-BE49-F238E27FC236}">
                <a16:creationId xmlns:a16="http://schemas.microsoft.com/office/drawing/2014/main" id="{51A68147-B35A-4E5E-A1B2-4E9A939667F9}"/>
              </a:ext>
            </a:extLst>
          </p:cNvPr>
          <p:cNvCxnSpPr>
            <a:cxnSpLocks/>
          </p:cNvCxnSpPr>
          <p:nvPr/>
        </p:nvCxnSpPr>
        <p:spPr>
          <a:xfrm>
            <a:off x="7230013" y="4255279"/>
            <a:ext cx="216000" cy="0"/>
          </a:xfrm>
          <a:prstGeom prst="line">
            <a:avLst/>
          </a:prstGeom>
          <a:ln w="9525">
            <a:solidFill>
              <a:srgbClr val="00639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to 121">
            <a:extLst>
              <a:ext uri="{FF2B5EF4-FFF2-40B4-BE49-F238E27FC236}">
                <a16:creationId xmlns:a16="http://schemas.microsoft.com/office/drawing/2014/main" id="{51A68147-B35A-4E5E-A1B2-4E9A939667F9}"/>
              </a:ext>
            </a:extLst>
          </p:cNvPr>
          <p:cNvCxnSpPr>
            <a:cxnSpLocks/>
          </p:cNvCxnSpPr>
          <p:nvPr/>
        </p:nvCxnSpPr>
        <p:spPr>
          <a:xfrm>
            <a:off x="7219853" y="4664104"/>
            <a:ext cx="216000" cy="0"/>
          </a:xfrm>
          <a:prstGeom prst="line">
            <a:avLst/>
          </a:prstGeom>
          <a:ln w="9525">
            <a:solidFill>
              <a:srgbClr val="00639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tângulo 190">
            <a:extLst>
              <a:ext uri="{FF2B5EF4-FFF2-40B4-BE49-F238E27FC236}">
                <a16:creationId xmlns:a16="http://schemas.microsoft.com/office/drawing/2014/main" id="{DAD83815-969D-4B99-B283-6B05C9B95BA5}"/>
              </a:ext>
            </a:extLst>
          </p:cNvPr>
          <p:cNvSpPr/>
          <p:nvPr/>
        </p:nvSpPr>
        <p:spPr>
          <a:xfrm>
            <a:off x="3126440" y="1070686"/>
            <a:ext cx="4068000" cy="241908"/>
          </a:xfrm>
          <a:prstGeom prst="rect">
            <a:avLst/>
          </a:prstGeom>
          <a:solidFill>
            <a:srgbClr val="00639C"/>
          </a:solidFill>
        </p:spPr>
        <p:txBody>
          <a:bodyPr wrap="square" lIns="0" tIns="0" bIns="0" anchor="ctr" anchorCtr="0">
            <a:noAutofit/>
          </a:bodyPr>
          <a:lstStyle/>
          <a:p>
            <a:pPr marL="92075"/>
            <a:r>
              <a:rPr lang="pt-BR" sz="9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INDICADORES</a:t>
            </a:r>
          </a:p>
        </p:txBody>
      </p:sp>
      <p:sp>
        <p:nvSpPr>
          <p:cNvPr id="131" name="Retângulo 190">
            <a:extLst>
              <a:ext uri="{FF2B5EF4-FFF2-40B4-BE49-F238E27FC236}">
                <a16:creationId xmlns:a16="http://schemas.microsoft.com/office/drawing/2014/main" id="{F02FAC6B-7342-4EED-A47A-870611D8F526}"/>
              </a:ext>
            </a:extLst>
          </p:cNvPr>
          <p:cNvSpPr/>
          <p:nvPr/>
        </p:nvSpPr>
        <p:spPr>
          <a:xfrm>
            <a:off x="8616979" y="1056254"/>
            <a:ext cx="1137600" cy="241908"/>
          </a:xfrm>
          <a:prstGeom prst="rect">
            <a:avLst/>
          </a:prstGeom>
          <a:solidFill>
            <a:srgbClr val="00639C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BR" sz="9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4T22R</a:t>
            </a:r>
          </a:p>
        </p:txBody>
      </p:sp>
      <p:sp>
        <p:nvSpPr>
          <p:cNvPr id="132" name="Retângulo 190">
            <a:extLst>
              <a:ext uri="{FF2B5EF4-FFF2-40B4-BE49-F238E27FC236}">
                <a16:creationId xmlns:a16="http://schemas.microsoft.com/office/drawing/2014/main" id="{DE48F477-E94C-401A-B4BC-5FD4A1C41121}"/>
              </a:ext>
            </a:extLst>
          </p:cNvPr>
          <p:cNvSpPr/>
          <p:nvPr/>
        </p:nvSpPr>
        <p:spPr>
          <a:xfrm>
            <a:off x="314353" y="1056254"/>
            <a:ext cx="2664000" cy="241217"/>
          </a:xfrm>
          <a:prstGeom prst="rect">
            <a:avLst/>
          </a:prstGeom>
          <a:solidFill>
            <a:srgbClr val="00639C"/>
          </a:soli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pt-BR" sz="9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ODS CONECTADO</a:t>
            </a:r>
          </a:p>
        </p:txBody>
      </p:sp>
      <p:sp>
        <p:nvSpPr>
          <p:cNvPr id="133" name="Retângulo 190">
            <a:extLst>
              <a:ext uri="{FF2B5EF4-FFF2-40B4-BE49-F238E27FC236}">
                <a16:creationId xmlns:a16="http://schemas.microsoft.com/office/drawing/2014/main" id="{F02FAC6B-7342-4EED-A47A-870611D8F526}"/>
              </a:ext>
            </a:extLst>
          </p:cNvPr>
          <p:cNvSpPr/>
          <p:nvPr/>
        </p:nvSpPr>
        <p:spPr>
          <a:xfrm>
            <a:off x="9803253" y="1063562"/>
            <a:ext cx="1137600" cy="241908"/>
          </a:xfrm>
          <a:prstGeom prst="rect">
            <a:avLst/>
          </a:prstGeom>
          <a:solidFill>
            <a:srgbClr val="00639C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BR" sz="9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4T22M</a:t>
            </a:r>
          </a:p>
        </p:txBody>
      </p:sp>
      <p:sp>
        <p:nvSpPr>
          <p:cNvPr id="134" name="Retângulo 190">
            <a:extLst>
              <a:ext uri="{FF2B5EF4-FFF2-40B4-BE49-F238E27FC236}">
                <a16:creationId xmlns:a16="http://schemas.microsoft.com/office/drawing/2014/main" id="{F02FAC6B-7342-4EED-A47A-870611D8F526}"/>
              </a:ext>
            </a:extLst>
          </p:cNvPr>
          <p:cNvSpPr/>
          <p:nvPr/>
        </p:nvSpPr>
        <p:spPr>
          <a:xfrm>
            <a:off x="10991373" y="1063562"/>
            <a:ext cx="1137600" cy="241908"/>
          </a:xfrm>
          <a:prstGeom prst="rect">
            <a:avLst/>
          </a:prstGeom>
          <a:solidFill>
            <a:srgbClr val="00639C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BR" sz="9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2022M</a:t>
            </a:r>
          </a:p>
        </p:txBody>
      </p:sp>
      <p:sp>
        <p:nvSpPr>
          <p:cNvPr id="135" name="Retângulo 190">
            <a:extLst>
              <a:ext uri="{FF2B5EF4-FFF2-40B4-BE49-F238E27FC236}">
                <a16:creationId xmlns:a16="http://schemas.microsoft.com/office/drawing/2014/main" id="{A2D10B50-3005-43E8-8F7F-7737601A3601}"/>
              </a:ext>
            </a:extLst>
          </p:cNvPr>
          <p:cNvSpPr/>
          <p:nvPr/>
        </p:nvSpPr>
        <p:spPr>
          <a:xfrm>
            <a:off x="7423179" y="1056254"/>
            <a:ext cx="1137600" cy="241908"/>
          </a:xfrm>
          <a:prstGeom prst="rect">
            <a:avLst/>
          </a:prstGeom>
          <a:solidFill>
            <a:srgbClr val="00639C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BR" sz="9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4T21R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5556F71F-8743-444E-95C9-39DD734AFA31}"/>
              </a:ext>
            </a:extLst>
          </p:cNvPr>
          <p:cNvSpPr/>
          <p:nvPr/>
        </p:nvSpPr>
        <p:spPr>
          <a:xfrm>
            <a:off x="3139114" y="1840008"/>
            <a:ext cx="4068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square" lIns="108000" tIns="36000" rIns="36000" bIns="36000" anchor="ctr" anchorCtr="0">
            <a:noAutofit/>
          </a:bodyPr>
          <a:lstStyle/>
          <a:p>
            <a:pPr lvl="0" defTabSz="457200">
              <a:buClr>
                <a:srgbClr val="99A41E"/>
              </a:buClr>
              <a:defRPr/>
            </a:pPr>
            <a:r>
              <a:rPr lang="pt-BR" sz="900" b="1" cap="all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SEGURANÇA: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Taxa de Frequência de Acidentes com afastamento (para Empregados) 						       </a:t>
            </a:r>
            <a:r>
              <a:rPr lang="pt-BR" sz="9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(RVA)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AAB498A4-E99E-4F23-8694-38BA7E443505}"/>
              </a:ext>
            </a:extLst>
          </p:cNvPr>
          <p:cNvSpPr/>
          <p:nvPr/>
        </p:nvSpPr>
        <p:spPr>
          <a:xfrm>
            <a:off x="8629653" y="1828894"/>
            <a:ext cx="1137600" cy="360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algn="ctr" defTabSz="457200"/>
            <a:r>
              <a:rPr lang="pt-BR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0,59</a:t>
            </a:r>
          </a:p>
        </p:txBody>
      </p:sp>
      <p:cxnSp>
        <p:nvCxnSpPr>
          <p:cNvPr id="84" name="Conector reto 83">
            <a:extLst>
              <a:ext uri="{FF2B5EF4-FFF2-40B4-BE49-F238E27FC236}">
                <a16:creationId xmlns:a16="http://schemas.microsoft.com/office/drawing/2014/main" id="{26369A68-90FE-4B03-81EC-4ED7B3B7EACB}"/>
              </a:ext>
            </a:extLst>
          </p:cNvPr>
          <p:cNvCxnSpPr>
            <a:cxnSpLocks/>
          </p:cNvCxnSpPr>
          <p:nvPr/>
        </p:nvCxnSpPr>
        <p:spPr>
          <a:xfrm>
            <a:off x="7208797" y="2005699"/>
            <a:ext cx="216000" cy="0"/>
          </a:xfrm>
          <a:prstGeom prst="line">
            <a:avLst/>
          </a:prstGeom>
          <a:ln w="9525">
            <a:solidFill>
              <a:schemeClr val="accent4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tângulo 84">
            <a:extLst>
              <a:ext uri="{FF2B5EF4-FFF2-40B4-BE49-F238E27FC236}">
                <a16:creationId xmlns:a16="http://schemas.microsoft.com/office/drawing/2014/main" id="{C17C2C28-944F-4FF0-83CA-0E2BCE00ABAE}"/>
              </a:ext>
            </a:extLst>
          </p:cNvPr>
          <p:cNvSpPr/>
          <p:nvPr/>
        </p:nvSpPr>
        <p:spPr>
          <a:xfrm>
            <a:off x="9815927" y="1836202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1,03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1ABCE7A0-9456-42AC-8078-CC17F5CEC733}"/>
              </a:ext>
            </a:extLst>
          </p:cNvPr>
          <p:cNvSpPr/>
          <p:nvPr/>
        </p:nvSpPr>
        <p:spPr>
          <a:xfrm>
            <a:off x="11004047" y="1836202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1,03</a:t>
            </a:r>
          </a:p>
        </p:txBody>
      </p:sp>
      <p:sp>
        <p:nvSpPr>
          <p:cNvPr id="87" name="Divisa 27">
            <a:hlinkClick r:id="rId4" action="ppaction://hlinksldjump"/>
            <a:extLst>
              <a:ext uri="{FF2B5EF4-FFF2-40B4-BE49-F238E27FC236}">
                <a16:creationId xmlns:a16="http://schemas.microsoft.com/office/drawing/2014/main" id="{45F35CFA-ECD7-4793-89BA-649A0323651F}"/>
              </a:ext>
            </a:extLst>
          </p:cNvPr>
          <p:cNvSpPr/>
          <p:nvPr/>
        </p:nvSpPr>
        <p:spPr>
          <a:xfrm>
            <a:off x="7042240" y="1942174"/>
            <a:ext cx="180000" cy="180000"/>
          </a:xfrm>
          <a:prstGeom prst="chevron">
            <a:avLst/>
          </a:prstGeom>
          <a:solidFill>
            <a:srgbClr val="CAD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ACC8B5E4-F823-46AE-B990-25D9C8004552}"/>
              </a:ext>
            </a:extLst>
          </p:cNvPr>
          <p:cNvSpPr/>
          <p:nvPr/>
        </p:nvSpPr>
        <p:spPr>
          <a:xfrm>
            <a:off x="7435853" y="1828894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0,29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EC512AC0-D489-4319-9AF1-B1ABCF695326}"/>
              </a:ext>
            </a:extLst>
          </p:cNvPr>
          <p:cNvSpPr/>
          <p:nvPr/>
        </p:nvSpPr>
        <p:spPr>
          <a:xfrm>
            <a:off x="3149274" y="2226088"/>
            <a:ext cx="4068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square" lIns="108000" tIns="36000" rIns="36000" bIns="360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spcAft>
                <a:spcPts val="0"/>
              </a:spcAft>
              <a:buClr>
                <a:srgbClr val="99A41E"/>
              </a:buClr>
              <a:buSzTx/>
              <a:buFontTx/>
              <a:buNone/>
              <a:tabLst/>
              <a:defRPr/>
            </a:pPr>
            <a:r>
              <a:rPr lang="pt-BR" sz="900" b="1" cap="all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SEGURANÇA: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Taxa de Frequência de Acidentes com afastamento (para Terceiros)</a:t>
            </a: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B7FF2BEA-6DCF-4F55-8F17-7863655E85A9}"/>
              </a:ext>
            </a:extLst>
          </p:cNvPr>
          <p:cNvSpPr/>
          <p:nvPr/>
        </p:nvSpPr>
        <p:spPr>
          <a:xfrm>
            <a:off x="8639813" y="2214974"/>
            <a:ext cx="1137600" cy="360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3,98</a:t>
            </a:r>
          </a:p>
        </p:txBody>
      </p: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8E89C079-6029-4F0F-8AB6-07FAC27B1CD3}"/>
              </a:ext>
            </a:extLst>
          </p:cNvPr>
          <p:cNvCxnSpPr>
            <a:cxnSpLocks/>
          </p:cNvCxnSpPr>
          <p:nvPr/>
        </p:nvCxnSpPr>
        <p:spPr>
          <a:xfrm>
            <a:off x="7218957" y="2391779"/>
            <a:ext cx="216000" cy="0"/>
          </a:xfrm>
          <a:prstGeom prst="line">
            <a:avLst/>
          </a:prstGeom>
          <a:ln w="9525">
            <a:solidFill>
              <a:schemeClr val="accent4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tângulo 91">
            <a:extLst>
              <a:ext uri="{FF2B5EF4-FFF2-40B4-BE49-F238E27FC236}">
                <a16:creationId xmlns:a16="http://schemas.microsoft.com/office/drawing/2014/main" id="{96833C31-D4CE-4AF2-AB18-9EC6D0C1D18B}"/>
              </a:ext>
            </a:extLst>
          </p:cNvPr>
          <p:cNvSpPr/>
          <p:nvPr/>
        </p:nvSpPr>
        <p:spPr>
          <a:xfrm>
            <a:off x="9826087" y="2222282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1,54</a:t>
            </a: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773E670F-EFD3-49DE-85CE-55F81849DF63}"/>
              </a:ext>
            </a:extLst>
          </p:cNvPr>
          <p:cNvSpPr/>
          <p:nvPr/>
        </p:nvSpPr>
        <p:spPr>
          <a:xfrm>
            <a:off x="11014207" y="2222282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1,54</a:t>
            </a:r>
          </a:p>
        </p:txBody>
      </p:sp>
      <p:sp>
        <p:nvSpPr>
          <p:cNvPr id="94" name="Divisa 160">
            <a:hlinkClick r:id="rId5" action="ppaction://hlinksldjump"/>
            <a:extLst>
              <a:ext uri="{FF2B5EF4-FFF2-40B4-BE49-F238E27FC236}">
                <a16:creationId xmlns:a16="http://schemas.microsoft.com/office/drawing/2014/main" id="{0871EC05-EA1D-4E1D-B638-332B2628ABFB}"/>
              </a:ext>
            </a:extLst>
          </p:cNvPr>
          <p:cNvSpPr/>
          <p:nvPr/>
        </p:nvSpPr>
        <p:spPr>
          <a:xfrm>
            <a:off x="7052400" y="2328254"/>
            <a:ext cx="180000" cy="180000"/>
          </a:xfrm>
          <a:prstGeom prst="chevron">
            <a:avLst/>
          </a:prstGeom>
          <a:solidFill>
            <a:srgbClr val="CAD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C4669C62-2FE1-4E77-B0A3-3A08538950C8}"/>
              </a:ext>
            </a:extLst>
          </p:cNvPr>
          <p:cNvSpPr/>
          <p:nvPr/>
        </p:nvSpPr>
        <p:spPr>
          <a:xfrm>
            <a:off x="7446013" y="2214974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2,73</a:t>
            </a: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C84B91FC-425A-4E02-9E04-E8FCB477BC00}"/>
              </a:ext>
            </a:extLst>
          </p:cNvPr>
          <p:cNvSpPr/>
          <p:nvPr/>
        </p:nvSpPr>
        <p:spPr>
          <a:xfrm>
            <a:off x="3143268" y="2660199"/>
            <a:ext cx="4068000" cy="36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txBody>
          <a:bodyPr lIns="108000" tIns="36000" rIns="36000" bIns="36000" anchor="ctr" anchorCtr="0">
            <a:noAutofit/>
          </a:bodyPr>
          <a:lstStyle/>
          <a:p>
            <a:pPr lvl="0" defTabSz="457200">
              <a:defRPr/>
            </a:pPr>
            <a:r>
              <a:rPr lang="pt-BR" sz="9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Automação digital para otimização do trabalho</a:t>
            </a:r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A1467066-8BE8-4526-AC74-64CEB8ADD74D}"/>
              </a:ext>
            </a:extLst>
          </p:cNvPr>
          <p:cNvSpPr/>
          <p:nvPr/>
        </p:nvSpPr>
        <p:spPr>
          <a:xfrm>
            <a:off x="8633807" y="2661039"/>
            <a:ext cx="1137600" cy="360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14.760</a:t>
            </a:r>
          </a:p>
        </p:txBody>
      </p: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AAC0A7F1-1083-45D3-B1A5-06AA93395F81}"/>
              </a:ext>
            </a:extLst>
          </p:cNvPr>
          <p:cNvCxnSpPr>
            <a:cxnSpLocks/>
          </p:cNvCxnSpPr>
          <p:nvPr/>
        </p:nvCxnSpPr>
        <p:spPr>
          <a:xfrm>
            <a:off x="7212951" y="2805447"/>
            <a:ext cx="216000" cy="0"/>
          </a:xfrm>
          <a:prstGeom prst="line">
            <a:avLst/>
          </a:prstGeom>
          <a:ln w="9525">
            <a:solidFill>
              <a:srgbClr val="C2C59C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0EBDFDDD-96E0-409D-8446-65180DE7FC8B}"/>
              </a:ext>
            </a:extLst>
          </p:cNvPr>
          <p:cNvSpPr/>
          <p:nvPr/>
        </p:nvSpPr>
        <p:spPr>
          <a:xfrm>
            <a:off x="9820081" y="2668347"/>
            <a:ext cx="1137600" cy="36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2.500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C5245EE9-7153-472D-B800-146F75657F76}"/>
              </a:ext>
            </a:extLst>
          </p:cNvPr>
          <p:cNvSpPr/>
          <p:nvPr/>
        </p:nvSpPr>
        <p:spPr>
          <a:xfrm>
            <a:off x="11008201" y="2668347"/>
            <a:ext cx="1137600" cy="36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2.500</a:t>
            </a:r>
          </a:p>
        </p:txBody>
      </p:sp>
      <p:sp>
        <p:nvSpPr>
          <p:cNvPr id="103" name="Divisa 181">
            <a:hlinkClick r:id="rId6" action="ppaction://hlinksldjump"/>
            <a:extLst>
              <a:ext uri="{FF2B5EF4-FFF2-40B4-BE49-F238E27FC236}">
                <a16:creationId xmlns:a16="http://schemas.microsoft.com/office/drawing/2014/main" id="{EB407F74-A877-4DF6-838C-85E054576936}"/>
              </a:ext>
            </a:extLst>
          </p:cNvPr>
          <p:cNvSpPr/>
          <p:nvPr/>
        </p:nvSpPr>
        <p:spPr>
          <a:xfrm>
            <a:off x="7046394" y="2766493"/>
            <a:ext cx="180000" cy="180000"/>
          </a:xfrm>
          <a:prstGeom prst="chevron">
            <a:avLst/>
          </a:prstGeom>
          <a:solidFill>
            <a:srgbClr val="CAD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1E7DD4B4-6DFF-4291-879D-45D749360EC8}"/>
              </a:ext>
            </a:extLst>
          </p:cNvPr>
          <p:cNvSpPr/>
          <p:nvPr/>
        </p:nvSpPr>
        <p:spPr>
          <a:xfrm>
            <a:off x="7440007" y="2661039"/>
            <a:ext cx="1137600" cy="36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N/A</a:t>
            </a: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D569B357-C085-4981-9E51-2E1C83D09983}"/>
              </a:ext>
            </a:extLst>
          </p:cNvPr>
          <p:cNvSpPr/>
          <p:nvPr/>
        </p:nvSpPr>
        <p:spPr>
          <a:xfrm>
            <a:off x="3149270" y="1371028"/>
            <a:ext cx="40680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lIns="108000" tIns="36000" rIns="36000" bIns="36000" anchor="ctr" anchorCtr="0">
            <a:noAutofit/>
          </a:bodyPr>
          <a:lstStyle/>
          <a:p>
            <a:pPr marR="0" lvl="0" algn="l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Percentual de Energia Gerada por Fonte Limpa</a:t>
            </a:r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CF4DA1A6-BEAD-4CC1-8E71-5ACE20002C6E}"/>
              </a:ext>
            </a:extLst>
          </p:cNvPr>
          <p:cNvSpPr/>
          <p:nvPr/>
        </p:nvSpPr>
        <p:spPr>
          <a:xfrm>
            <a:off x="8639809" y="1372507"/>
            <a:ext cx="1137600" cy="360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</a:p>
        </p:txBody>
      </p: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B6CAF9F4-598E-49E4-9C1D-58BF242507A5}"/>
              </a:ext>
            </a:extLst>
          </p:cNvPr>
          <p:cNvCxnSpPr>
            <a:cxnSpLocks/>
          </p:cNvCxnSpPr>
          <p:nvPr/>
        </p:nvCxnSpPr>
        <p:spPr>
          <a:xfrm>
            <a:off x="7218953" y="1546756"/>
            <a:ext cx="216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tângulo 108">
            <a:extLst>
              <a:ext uri="{FF2B5EF4-FFF2-40B4-BE49-F238E27FC236}">
                <a16:creationId xmlns:a16="http://schemas.microsoft.com/office/drawing/2014/main" id="{C618953B-AC8A-4C5D-91FE-3BA3CB795617}"/>
              </a:ext>
            </a:extLst>
          </p:cNvPr>
          <p:cNvSpPr/>
          <p:nvPr/>
        </p:nvSpPr>
        <p:spPr>
          <a:xfrm>
            <a:off x="9826083" y="1379815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3FC8E066-AC27-4304-A28E-F1360662B07C}"/>
              </a:ext>
            </a:extLst>
          </p:cNvPr>
          <p:cNvSpPr/>
          <p:nvPr/>
        </p:nvSpPr>
        <p:spPr>
          <a:xfrm>
            <a:off x="11014203" y="1379815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</a:p>
        </p:txBody>
      </p:sp>
      <p:sp>
        <p:nvSpPr>
          <p:cNvPr id="111" name="Divisa 98">
            <a:hlinkClick r:id="rId7" action="ppaction://hlinksldjump"/>
            <a:extLst>
              <a:ext uri="{FF2B5EF4-FFF2-40B4-BE49-F238E27FC236}">
                <a16:creationId xmlns:a16="http://schemas.microsoft.com/office/drawing/2014/main" id="{F80169A3-4470-4261-A57C-A426A8F5CB76}"/>
              </a:ext>
            </a:extLst>
          </p:cNvPr>
          <p:cNvSpPr/>
          <p:nvPr/>
        </p:nvSpPr>
        <p:spPr>
          <a:xfrm>
            <a:off x="7053023" y="1500638"/>
            <a:ext cx="180000" cy="180000"/>
          </a:xfrm>
          <a:prstGeom prst="chevron">
            <a:avLst/>
          </a:prstGeom>
          <a:solidFill>
            <a:srgbClr val="5DC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12" name="Retângulo 111">
            <a:extLst>
              <a:ext uri="{FF2B5EF4-FFF2-40B4-BE49-F238E27FC236}">
                <a16:creationId xmlns:a16="http://schemas.microsoft.com/office/drawing/2014/main" id="{6F6256E8-82E8-4146-8421-DBE048EC113B}"/>
              </a:ext>
            </a:extLst>
          </p:cNvPr>
          <p:cNvSpPr/>
          <p:nvPr/>
        </p:nvSpPr>
        <p:spPr>
          <a:xfrm>
            <a:off x="7446009" y="1372507"/>
            <a:ext cx="1137600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txBody>
          <a:bodyPr wrap="none" lIns="108000" tIns="36000" rIns="36000" bIns="36000" anchor="ctr" anchorCtr="0">
            <a:noAutofit/>
          </a:bodyPr>
          <a:lstStyle/>
          <a:p>
            <a:pPr marR="0" lvl="0" algn="ctr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64163A29-2474-4150-ABE7-A025735D92FB}"/>
              </a:ext>
            </a:extLst>
          </p:cNvPr>
          <p:cNvSpPr/>
          <p:nvPr/>
        </p:nvSpPr>
        <p:spPr>
          <a:xfrm>
            <a:off x="311304" y="1381448"/>
            <a:ext cx="2664000" cy="3541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108000" tIns="0" rIns="0" bIns="0" anchor="ctr" anchorCtr="0">
            <a:noAutofit/>
          </a:bodyPr>
          <a:lstStyle/>
          <a:p>
            <a:pPr marL="216000" lvl="0" defTabSz="457200">
              <a:defRPr/>
            </a:pPr>
            <a:r>
              <a:rPr lang="pt-BR" sz="1050" b="1" dirty="0">
                <a:solidFill>
                  <a:srgbClr val="00639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ODS 7 </a:t>
            </a:r>
            <a:r>
              <a:rPr lang="pt-BR" sz="9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ENERGIA ACESSÍVEL E LIMPA</a:t>
            </a:r>
          </a:p>
        </p:txBody>
      </p:sp>
      <p:sp>
        <p:nvSpPr>
          <p:cNvPr id="114" name="Retângulo 113">
            <a:extLst>
              <a:ext uri="{FF2B5EF4-FFF2-40B4-BE49-F238E27FC236}">
                <a16:creationId xmlns:a16="http://schemas.microsoft.com/office/drawing/2014/main" id="{2BFE94C9-B9DC-4789-BB73-5A2BC9FE63E8}"/>
              </a:ext>
            </a:extLst>
          </p:cNvPr>
          <p:cNvSpPr/>
          <p:nvPr/>
        </p:nvSpPr>
        <p:spPr>
          <a:xfrm>
            <a:off x="317932" y="1798888"/>
            <a:ext cx="2664000" cy="792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108000" tIns="0" rIns="0" bIns="0" anchor="ctr" anchorCtr="0">
            <a:noAutofit/>
          </a:bodyPr>
          <a:lstStyle/>
          <a:p>
            <a:pPr marL="216000" lvl="0" defTabSz="457200">
              <a:defRPr/>
            </a:pPr>
            <a:r>
              <a:rPr lang="pt-BR" sz="1050" b="1" dirty="0">
                <a:solidFill>
                  <a:srgbClr val="00639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ODS 8 </a:t>
            </a:r>
            <a:r>
              <a:rPr lang="pt-BR" sz="9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TRABALHO DIGNO E CRESCIMENTO ECONÔMICO</a:t>
            </a:r>
          </a:p>
        </p:txBody>
      </p:sp>
      <p:sp>
        <p:nvSpPr>
          <p:cNvPr id="115" name="Retângulo 114">
            <a:extLst>
              <a:ext uri="{FF2B5EF4-FFF2-40B4-BE49-F238E27FC236}">
                <a16:creationId xmlns:a16="http://schemas.microsoft.com/office/drawing/2014/main" id="{84E5FBE5-11C4-45F7-8473-FAD561783C47}"/>
              </a:ext>
            </a:extLst>
          </p:cNvPr>
          <p:cNvSpPr/>
          <p:nvPr/>
        </p:nvSpPr>
        <p:spPr>
          <a:xfrm>
            <a:off x="324556" y="2666910"/>
            <a:ext cx="2664000" cy="3541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108000" tIns="0" rIns="0" bIns="0" anchor="ctr" anchorCtr="0">
            <a:noAutofit/>
          </a:bodyPr>
          <a:lstStyle/>
          <a:p>
            <a:pPr marL="216000" lvl="0" defTabSz="457200">
              <a:defRPr/>
            </a:pPr>
            <a:r>
              <a:rPr lang="pt-BR" sz="1050" b="1" dirty="0">
                <a:solidFill>
                  <a:srgbClr val="00639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ODS 9 </a:t>
            </a:r>
            <a:r>
              <a:rPr lang="pt-BR" sz="9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INOVAÇÃO E INFRAESTRUTURAS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5EF4586-A129-41CF-9C64-BD676F2114DF}"/>
              </a:ext>
            </a:extLst>
          </p:cNvPr>
          <p:cNvSpPr txBox="1"/>
          <p:nvPr/>
        </p:nvSpPr>
        <p:spPr>
          <a:xfrm>
            <a:off x="401842" y="5312131"/>
            <a:ext cx="11158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err="1">
                <a:latin typeface="Gadugi" panose="020B0502040204020203" pitchFamily="34" charset="0"/>
                <a:ea typeface="Gadugi" panose="020B0502040204020203" pitchFamily="34" charset="0"/>
              </a:rPr>
              <a:t>Obs</a:t>
            </a:r>
            <a:r>
              <a:rPr lang="pt-BR" sz="1100" dirty="0">
                <a:latin typeface="Gadugi" panose="020B0502040204020203" pitchFamily="34" charset="0"/>
                <a:ea typeface="Gadugi" panose="020B0502040204020203" pitchFamily="34" charset="0"/>
              </a:rPr>
              <a:t>: O Indicador “intensidade de Emissões de Gases de Efeito Estufa (tCO2/MWh)” também está conectado ao ODS 11 – Cidades e Comunidades Sustentáveis.</a:t>
            </a:r>
          </a:p>
        </p:txBody>
      </p:sp>
    </p:spTree>
    <p:extLst>
      <p:ext uri="{BB962C8B-B14F-4D97-AF65-F5344CB8AC3E}">
        <p14:creationId xmlns:p14="http://schemas.microsoft.com/office/powerpoint/2010/main" val="2321039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598766" y="1016752"/>
            <a:ext cx="5209219" cy="4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rgbClr val="040404"/>
                </a:solidFill>
                <a:latin typeface="Calibri"/>
                <a:cs typeface="Arial" charset="0"/>
              </a:rPr>
              <a:t>Percentual de Energia Gerada por Fonte Limpa (%)</a:t>
            </a:r>
          </a:p>
        </p:txBody>
      </p:sp>
      <p:sp>
        <p:nvSpPr>
          <p:cNvPr id="14" name="Título 3"/>
          <p:cNvSpPr txBox="1">
            <a:spLocks/>
          </p:cNvSpPr>
          <p:nvPr/>
        </p:nvSpPr>
        <p:spPr>
          <a:xfrm>
            <a:off x="479397" y="51286"/>
            <a:ext cx="10657183" cy="817561"/>
          </a:xfrm>
          <a:prstGeom prst="rect">
            <a:avLst/>
          </a:prstGeom>
        </p:spPr>
        <p:txBody>
          <a:bodyPr anchor="b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595959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ODS 7 – ENERGIA ACESSÍVEL E LIMPA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838200" y="1950489"/>
            <a:ext cx="2342852" cy="304640"/>
            <a:chOff x="7682288" y="1036769"/>
            <a:chExt cx="1750414" cy="304640"/>
          </a:xfrm>
        </p:grpSpPr>
        <p:sp>
          <p:nvSpPr>
            <p:cNvPr id="32" name="CaixaDeTexto 31"/>
            <p:cNvSpPr txBox="1"/>
            <p:nvPr/>
          </p:nvSpPr>
          <p:spPr bwMode="auto">
            <a:xfrm>
              <a:off x="7682288" y="1079799"/>
              <a:ext cx="1079500" cy="2616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544251">
                <a:defRPr/>
              </a:pPr>
              <a:r>
                <a:rPr lang="pt-BR" sz="1100" dirty="0">
                  <a:solidFill>
                    <a:prstClr val="white">
                      <a:lumMod val="50000"/>
                    </a:prstClr>
                  </a:solidFill>
                  <a:latin typeface="Open Sans Light"/>
                </a:rPr>
                <a:t>Melhor</a:t>
              </a:r>
            </a:p>
          </p:txBody>
        </p:sp>
        <p:sp>
          <p:nvSpPr>
            <p:cNvPr id="29" name="CaixaDeTexto 28"/>
            <p:cNvSpPr txBox="1"/>
            <p:nvPr/>
          </p:nvSpPr>
          <p:spPr bwMode="auto">
            <a:xfrm>
              <a:off x="8256240" y="1063414"/>
              <a:ext cx="117646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544251">
                <a:defRPr/>
              </a:pPr>
              <a:r>
                <a:rPr lang="pt-BR" sz="1100" dirty="0">
                  <a:solidFill>
                    <a:prstClr val="white">
                      <a:lumMod val="50000"/>
                    </a:prstClr>
                  </a:solidFill>
                  <a:latin typeface="Open Sans Light"/>
                  <a:cs typeface="Arial" charset="0"/>
                </a:rPr>
                <a:t>Meta  atingida</a:t>
              </a:r>
            </a:p>
          </p:txBody>
        </p:sp>
        <p:cxnSp>
          <p:nvCxnSpPr>
            <p:cNvPr id="25" name="Conector reto 24"/>
            <p:cNvCxnSpPr/>
            <p:nvPr/>
          </p:nvCxnSpPr>
          <p:spPr>
            <a:xfrm>
              <a:off x="8256240" y="1036769"/>
              <a:ext cx="0" cy="216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38200" y="3806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38200" y="3681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Seta para baixo 30">
            <a:extLst>
              <a:ext uri="{FF2B5EF4-FFF2-40B4-BE49-F238E27FC236}">
                <a16:creationId xmlns:a16="http://schemas.microsoft.com/office/drawing/2014/main" id="{E8949FBF-F0E8-4220-B825-6305170258F7}"/>
              </a:ext>
            </a:extLst>
          </p:cNvPr>
          <p:cNvSpPr/>
          <p:nvPr/>
        </p:nvSpPr>
        <p:spPr bwMode="auto">
          <a:xfrm flipV="1">
            <a:off x="708420" y="2010361"/>
            <a:ext cx="198185" cy="15146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44251">
              <a:defRPr/>
            </a:pPr>
            <a:endParaRPr lang="pt-BR" sz="1800"/>
          </a:p>
        </p:txBody>
      </p:sp>
      <p:graphicFrame>
        <p:nvGraphicFramePr>
          <p:cNvPr id="31" name="Content Placeholder 5">
            <a:extLst>
              <a:ext uri="{FF2B5EF4-FFF2-40B4-BE49-F238E27FC236}">
                <a16:creationId xmlns:a16="http://schemas.microsoft.com/office/drawing/2014/main" id="{23EC7B9D-0355-4159-9D7B-2A8DA819B1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949518"/>
              </p:ext>
            </p:extLst>
          </p:nvPr>
        </p:nvGraphicFramePr>
        <p:xfrm>
          <a:off x="598766" y="2700767"/>
          <a:ext cx="5629756" cy="257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9" name="Imagem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3"/>
          <a:stretch>
            <a:fillRect/>
          </a:stretch>
        </p:blipFill>
        <p:spPr bwMode="auto">
          <a:xfrm>
            <a:off x="1719272" y="1976036"/>
            <a:ext cx="141245" cy="1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tângulo 40"/>
          <p:cNvSpPr/>
          <p:nvPr/>
        </p:nvSpPr>
        <p:spPr>
          <a:xfrm>
            <a:off x="131884" y="6427176"/>
            <a:ext cx="10207869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DF468EC-C3E3-4FB2-8504-E3E669DCB315}"/>
              </a:ext>
            </a:extLst>
          </p:cNvPr>
          <p:cNvSpPr txBox="1"/>
          <p:nvPr/>
        </p:nvSpPr>
        <p:spPr>
          <a:xfrm>
            <a:off x="7370120" y="1250034"/>
            <a:ext cx="4453707" cy="392634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>
            <a:spAutoFit/>
          </a:bodyPr>
          <a:lstStyle/>
          <a:p>
            <a:pPr defTabSz="544251">
              <a:defRPr/>
            </a:pPr>
            <a:r>
              <a:rPr lang="pt-BR" sz="1600" dirty="0">
                <a:solidFill>
                  <a:schemeClr val="tx1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Mantidas ao longo de 2022 as capacidades instaladas de Angra 1 (650Mw) e Angra 2 (1.340Mw)</a:t>
            </a:r>
          </a:p>
          <a:p>
            <a:pPr defTabSz="544251">
              <a:defRPr/>
            </a:pPr>
            <a:endParaRPr lang="pt-BR" sz="800" dirty="0">
              <a:solidFill>
                <a:schemeClr val="tx1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100" dirty="0"/>
              <a:t>Angra 3 foi efetivamente retomada, o que futuramente nos permitirá cumprir nossa meta de entregar ao sistema elétrico nacional mais 1.405 MW de energia firme e limpa, que é a previsão de volume de energia a ser gerada por Angra 3. </a:t>
            </a:r>
          </a:p>
          <a:p>
            <a:pPr defTabSz="544251">
              <a:defRPr/>
            </a:pPr>
            <a:endParaRPr lang="pt-BR" sz="800" dirty="0"/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100" dirty="0"/>
              <a:t> A extensão da vida útil de Angra 1, que será possibilitada com uma renovação da sua licença de operação, é um dos projetos mais importantes em curso na Eletronuclear. O projeto pode assegurar a continuidade da operação da usina após a expiração da licença atual, em 2024, mantendo por mais 20 anos à disposição do sistema elétrico brasileiro uma capacidade de geração de 640 MW. Para garantir essa ampliação da operação da usina, a Eletronuclear desenvolve o Programa de Extensão da Vida Útil de Angra 1 — </a:t>
            </a:r>
            <a:r>
              <a:rPr lang="pt-BR" sz="1100" dirty="0" err="1"/>
              <a:t>Long</a:t>
            </a:r>
            <a:r>
              <a:rPr lang="pt-BR" sz="1100" dirty="0"/>
              <a:t> </a:t>
            </a:r>
            <a:r>
              <a:rPr lang="pt-BR" sz="1100" dirty="0" err="1"/>
              <a:t>Term</a:t>
            </a:r>
            <a:r>
              <a:rPr lang="pt-BR" sz="1100" dirty="0"/>
              <a:t> </a:t>
            </a:r>
            <a:r>
              <a:rPr lang="pt-BR" sz="1100" dirty="0" err="1"/>
              <a:t>Operation</a:t>
            </a:r>
            <a:r>
              <a:rPr lang="pt-BR" sz="1100" dirty="0"/>
              <a:t> (LTO).</a:t>
            </a:r>
          </a:p>
          <a:p>
            <a:pPr defTabSz="544251">
              <a:defRPr/>
            </a:pPr>
            <a:endParaRPr lang="pt-BR" sz="800" dirty="0"/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100" dirty="0"/>
              <a:t>A Eletronuclear também está se preparando para fazer frente aos desafios da expansão da capacidade de geração nuclear.</a:t>
            </a:r>
          </a:p>
          <a:p>
            <a:pPr defTabSz="544251">
              <a:defRPr/>
            </a:pPr>
            <a:endParaRPr lang="pt-BR" sz="1100" b="1" dirty="0">
              <a:solidFill>
                <a:srgbClr val="0090C6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9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3"/>
          <p:cNvSpPr txBox="1">
            <a:spLocks/>
          </p:cNvSpPr>
          <p:nvPr/>
        </p:nvSpPr>
        <p:spPr>
          <a:xfrm>
            <a:off x="479377" y="51266"/>
            <a:ext cx="10657183" cy="817561"/>
          </a:xfrm>
          <a:prstGeom prst="rect">
            <a:avLst/>
          </a:prstGeom>
        </p:spPr>
        <p:txBody>
          <a:bodyPr anchor="b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ODS 8 – TRABALHO DIGNO E CRESCIMENTO ECONÔMICO</a:t>
            </a:r>
            <a:endParaRPr lang="pt-BR" dirty="0">
              <a:solidFill>
                <a:srgbClr val="CAD82A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557282" y="1226009"/>
            <a:ext cx="949095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7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Frequência de acidentes (com afastamento – empregados próprios)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charset="0"/>
                <a:ea typeface="Open Sans Light" panose="020B0604020202020204" charset="0"/>
                <a:cs typeface="Open Sans Light" panose="020B0604020202020204" charset="0"/>
              </a:rPr>
              <a:t>(nº de acidentes x 1.000.000/horas homem de exposição ao risco)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pt-BR" sz="1400" dirty="0">
              <a:solidFill>
                <a:schemeClr val="tx1">
                  <a:lumMod val="90000"/>
                  <a:lumOff val="10000"/>
                </a:schemeClr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pt-BR" sz="1400" b="1" dirty="0">
              <a:solidFill>
                <a:schemeClr val="tx1">
                  <a:lumMod val="90000"/>
                  <a:lumOff val="10000"/>
                </a:schemeClr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752885" y="2024765"/>
            <a:ext cx="3402625" cy="261610"/>
            <a:chOff x="5857916" y="964467"/>
            <a:chExt cx="3402625" cy="261610"/>
          </a:xfrm>
        </p:grpSpPr>
        <p:grpSp>
          <p:nvGrpSpPr>
            <p:cNvPr id="28" name="Grupo 31"/>
            <p:cNvGrpSpPr>
              <a:grpSpLocks/>
            </p:cNvGrpSpPr>
            <p:nvPr/>
          </p:nvGrpSpPr>
          <p:grpSpPr bwMode="auto">
            <a:xfrm>
              <a:off x="5857916" y="964467"/>
              <a:ext cx="1142603" cy="261610"/>
              <a:chOff x="1741233" y="1465764"/>
              <a:chExt cx="1142802" cy="261442"/>
            </a:xfrm>
          </p:grpSpPr>
          <p:sp>
            <p:nvSpPr>
              <p:cNvPr id="33" name="Seta para baixo 32"/>
              <p:cNvSpPr/>
              <p:nvPr/>
            </p:nvSpPr>
            <p:spPr>
              <a:xfrm>
                <a:off x="1741233" y="1519540"/>
                <a:ext cx="126228" cy="15389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44251">
                  <a:defRPr/>
                </a:pPr>
                <a:endParaRPr lang="pt-BR" sz="1800">
                  <a:latin typeface="+mj-lt"/>
                </a:endParaRPr>
              </a:p>
            </p:txBody>
          </p:sp>
          <p:sp>
            <p:nvSpPr>
              <p:cNvPr id="34" name="CaixaDeTexto 33"/>
              <p:cNvSpPr txBox="1"/>
              <p:nvPr/>
            </p:nvSpPr>
            <p:spPr>
              <a:xfrm>
                <a:off x="1804347" y="1465764"/>
                <a:ext cx="1079688" cy="2614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44251">
                  <a:defRPr/>
                </a:pPr>
                <a:r>
                  <a:rPr lang="pt-BR" sz="110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Melhor</a:t>
                </a:r>
              </a:p>
            </p:txBody>
          </p:sp>
        </p:grpSp>
        <p:sp>
          <p:nvSpPr>
            <p:cNvPr id="31" name="CaixaDeTexto 30"/>
            <p:cNvSpPr txBox="1"/>
            <p:nvPr/>
          </p:nvSpPr>
          <p:spPr bwMode="auto">
            <a:xfrm>
              <a:off x="6702511" y="964467"/>
              <a:ext cx="2558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44251">
                <a:defRPr/>
              </a:pPr>
              <a:r>
                <a:rPr lang="pt-BR" sz="11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charset="0"/>
                </a:rPr>
                <a:t>Meta  atingida</a:t>
              </a:r>
            </a:p>
          </p:txBody>
        </p:sp>
        <p:cxnSp>
          <p:nvCxnSpPr>
            <p:cNvPr id="30" name="Conector reto 29"/>
            <p:cNvCxnSpPr/>
            <p:nvPr/>
          </p:nvCxnSpPr>
          <p:spPr>
            <a:xfrm>
              <a:off x="6520741" y="981652"/>
              <a:ext cx="0" cy="216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ixaDeTexto 18">
            <a:hlinkClick r:id="rId2" action="ppaction://hlinksldjump"/>
          </p:cNvPr>
          <p:cNvSpPr txBox="1"/>
          <p:nvPr/>
        </p:nvSpPr>
        <p:spPr>
          <a:xfrm>
            <a:off x="6541312" y="6484791"/>
            <a:ext cx="747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&lt; Menu&gt;</a:t>
            </a:r>
          </a:p>
        </p:txBody>
      </p:sp>
      <p:sp>
        <p:nvSpPr>
          <p:cNvPr id="22" name="Divisa 142">
            <a:hlinkClick r:id="rId3" action="ppaction://hlinksldjump"/>
            <a:extLst>
              <a:ext uri="{FF2B5EF4-FFF2-40B4-BE49-F238E27FC236}">
                <a16:creationId xmlns:a16="http://schemas.microsoft.com/office/drawing/2014/main" id="{08E9E7DB-FE48-4229-849E-6FEF188CF0ED}"/>
              </a:ext>
            </a:extLst>
          </p:cNvPr>
          <p:cNvSpPr/>
          <p:nvPr/>
        </p:nvSpPr>
        <p:spPr>
          <a:xfrm rot="10800000">
            <a:off x="11238130" y="6280706"/>
            <a:ext cx="180000" cy="180000"/>
          </a:xfrm>
          <a:prstGeom prst="chevron">
            <a:avLst/>
          </a:prstGeom>
          <a:solidFill>
            <a:srgbClr val="308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DE4C309-CA6C-453A-A7D0-E96A37812652}"/>
              </a:ext>
            </a:extLst>
          </p:cNvPr>
          <p:cNvSpPr txBox="1"/>
          <p:nvPr/>
        </p:nvSpPr>
        <p:spPr>
          <a:xfrm>
            <a:off x="7370120" y="1250034"/>
            <a:ext cx="4453707" cy="43572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>
            <a:spAutoFit/>
          </a:bodyPr>
          <a:lstStyle/>
          <a:p>
            <a:pPr defTabSz="544251">
              <a:defRPr/>
            </a:pPr>
            <a:endParaRPr lang="pt-BR" sz="1100" dirty="0"/>
          </a:p>
          <a:p>
            <a:r>
              <a:rPr lang="pt-BR" sz="1600" b="1" dirty="0"/>
              <a:t>Ocorrência de apenas 2 acidentes com afastamento ocorrido em 2022</a:t>
            </a:r>
          </a:p>
          <a:p>
            <a:endParaRPr lang="pt-BR" sz="800" b="1" dirty="0"/>
          </a:p>
          <a:p>
            <a:r>
              <a:rPr lang="pt-BR" sz="1100" dirty="0"/>
              <a:t> Plano de ação:</a:t>
            </a:r>
          </a:p>
          <a:p>
            <a:r>
              <a:rPr lang="pt-BR" sz="1100" dirty="0"/>
              <a:t>1)Melhoria técnica : instalação de escada modular para acesso seguro . Divulgação do acidente em DDS (Diálogo Diário de Segurança).</a:t>
            </a:r>
          </a:p>
          <a:p>
            <a:endParaRPr lang="pt-BR" sz="800" dirty="0"/>
          </a:p>
          <a:p>
            <a:r>
              <a:rPr lang="pt-BR" sz="1100" dirty="0"/>
              <a:t>2) Implantação integral do Projeto Energia, Segurança de Saúde ocupacional nas empresas Eletrobras com a consultoria Dupont </a:t>
            </a:r>
            <a:r>
              <a:rPr lang="pt-BR" sz="1100" dirty="0" err="1"/>
              <a:t>Sustainable</a:t>
            </a:r>
            <a:r>
              <a:rPr lang="pt-BR" sz="1100" dirty="0"/>
              <a:t> </a:t>
            </a:r>
            <a:r>
              <a:rPr lang="pt-BR" sz="1100" dirty="0" err="1"/>
              <a:t>Solutions</a:t>
            </a:r>
            <a:r>
              <a:rPr lang="pt-BR" sz="1100" dirty="0"/>
              <a:t> - DSS através das ações abaixo: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pt-BR" sz="1100" dirty="0"/>
              <a:t>Realização dos fóruns de governança de SSO e desdobramento para as </a:t>
            </a:r>
            <a:r>
              <a:rPr lang="pt-BR" sz="1100" dirty="0" err="1"/>
              <a:t>UOs</a:t>
            </a:r>
            <a:r>
              <a:rPr lang="pt-BR" sz="1100" dirty="0"/>
              <a:t> - Iniciado com 67% concluído;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pt-BR" sz="1100" dirty="0"/>
              <a:t>Plano de Implementação do </a:t>
            </a:r>
            <a:r>
              <a:rPr lang="pt-BR" sz="1100" dirty="0" err="1"/>
              <a:t>Risk</a:t>
            </a:r>
            <a:r>
              <a:rPr lang="pt-BR" sz="1100" dirty="0"/>
              <a:t> </a:t>
            </a:r>
            <a:r>
              <a:rPr lang="pt-BR" sz="1100" dirty="0" err="1"/>
              <a:t>Factor</a:t>
            </a:r>
            <a:r>
              <a:rPr lang="pt-BR" sz="1100" dirty="0"/>
              <a:t> (para força de trabalho) - Iniciado com 75 % concluído;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pt-BR" sz="1100" dirty="0"/>
              <a:t>Implementação das Ferramentas Preventivas (Gestão de Incidentes, IPS, Observação Comportamental) - Iniciado com 70% concluído;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pt-BR" sz="1100" dirty="0"/>
              <a:t>Implementação das Ferramentas Digitais (Dashboard e módulo das ferramentas preventivas) - Iniciado com 60% concluído;</a:t>
            </a:r>
          </a:p>
          <a:p>
            <a:endParaRPr lang="pt-BR" sz="800" dirty="0"/>
          </a:p>
          <a:p>
            <a:r>
              <a:rPr lang="pt-BR" sz="1100" dirty="0"/>
              <a:t>3) Sendo estudado junto à DSS+ um contrato para novo Projeto de prevenção de acidentes customizado para as necessidades da Eletronuclear, devido saída do Grupo Eletrobras.</a:t>
            </a:r>
          </a:p>
          <a:p>
            <a:pPr defTabSz="544251">
              <a:defRPr/>
            </a:pPr>
            <a:endParaRPr lang="pt-BR" sz="1100" b="1" dirty="0">
              <a:solidFill>
                <a:srgbClr val="0090C6"/>
              </a:solidFill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0" name="Content Placeholder 5">
            <a:extLst>
              <a:ext uri="{FF2B5EF4-FFF2-40B4-BE49-F238E27FC236}">
                <a16:creationId xmlns:a16="http://schemas.microsoft.com/office/drawing/2014/main" id="{C74C43DD-EFD4-4A3C-886E-9C0A3E9DAB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90939"/>
              </p:ext>
            </p:extLst>
          </p:nvPr>
        </p:nvGraphicFramePr>
        <p:xfrm>
          <a:off x="1022390" y="2171002"/>
          <a:ext cx="6266241" cy="367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tângulo 15"/>
          <p:cNvSpPr/>
          <p:nvPr/>
        </p:nvSpPr>
        <p:spPr>
          <a:xfrm>
            <a:off x="131884" y="6427176"/>
            <a:ext cx="9082453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3"/>
          <a:stretch>
            <a:fillRect/>
          </a:stretch>
        </p:blipFill>
        <p:spPr bwMode="auto">
          <a:xfrm>
            <a:off x="1515991" y="2058639"/>
            <a:ext cx="141245" cy="1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78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3"/>
          <p:cNvSpPr txBox="1">
            <a:spLocks/>
          </p:cNvSpPr>
          <p:nvPr/>
        </p:nvSpPr>
        <p:spPr>
          <a:xfrm>
            <a:off x="479377" y="51266"/>
            <a:ext cx="10657183" cy="817561"/>
          </a:xfrm>
          <a:prstGeom prst="rect">
            <a:avLst/>
          </a:prstGeom>
        </p:spPr>
        <p:txBody>
          <a:bodyPr anchor="b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ODS 8 - TRABALHO DÍGNO E CRESCIMENTO ECONÔMICO</a:t>
            </a:r>
            <a:endParaRPr lang="pt-BR" dirty="0">
              <a:solidFill>
                <a:srgbClr val="CAD82A"/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557282" y="1226009"/>
            <a:ext cx="949095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7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Frequência de acidentes (com afastamento – terceiros)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charset="0"/>
                <a:ea typeface="Open Sans Light" panose="020B0604020202020204" charset="0"/>
                <a:cs typeface="Open Sans Light" panose="020B0604020202020204" charset="0"/>
              </a:rPr>
              <a:t>(nº de acidentes x 1.000.000/horas homem de exposição ao risco)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pt-BR" sz="1400" dirty="0">
              <a:solidFill>
                <a:schemeClr val="tx1">
                  <a:lumMod val="90000"/>
                  <a:lumOff val="10000"/>
                </a:schemeClr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pt-BR" sz="1400" b="1" dirty="0">
              <a:solidFill>
                <a:schemeClr val="tx1">
                  <a:lumMod val="90000"/>
                  <a:lumOff val="10000"/>
                </a:schemeClr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741495" y="2007706"/>
            <a:ext cx="3402625" cy="261610"/>
            <a:chOff x="5857916" y="964467"/>
            <a:chExt cx="3402625" cy="261610"/>
          </a:xfrm>
        </p:grpSpPr>
        <p:grpSp>
          <p:nvGrpSpPr>
            <p:cNvPr id="28" name="Grupo 31"/>
            <p:cNvGrpSpPr>
              <a:grpSpLocks/>
            </p:cNvGrpSpPr>
            <p:nvPr/>
          </p:nvGrpSpPr>
          <p:grpSpPr bwMode="auto">
            <a:xfrm>
              <a:off x="5857916" y="964467"/>
              <a:ext cx="1142603" cy="261610"/>
              <a:chOff x="1741233" y="1465764"/>
              <a:chExt cx="1142802" cy="261442"/>
            </a:xfrm>
          </p:grpSpPr>
          <p:sp>
            <p:nvSpPr>
              <p:cNvPr id="33" name="Seta para baixo 32"/>
              <p:cNvSpPr/>
              <p:nvPr/>
            </p:nvSpPr>
            <p:spPr>
              <a:xfrm>
                <a:off x="1741233" y="1519540"/>
                <a:ext cx="126228" cy="15389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44251">
                  <a:defRPr/>
                </a:pPr>
                <a:endParaRPr lang="pt-BR" sz="1800">
                  <a:latin typeface="+mj-lt"/>
                </a:endParaRPr>
              </a:p>
            </p:txBody>
          </p:sp>
          <p:sp>
            <p:nvSpPr>
              <p:cNvPr id="34" name="CaixaDeTexto 33"/>
              <p:cNvSpPr txBox="1"/>
              <p:nvPr/>
            </p:nvSpPr>
            <p:spPr>
              <a:xfrm>
                <a:off x="1804347" y="1465764"/>
                <a:ext cx="1079688" cy="2614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44251">
                  <a:defRPr/>
                </a:pPr>
                <a:r>
                  <a:rPr lang="pt-BR" sz="110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Melhor</a:t>
                </a:r>
              </a:p>
            </p:txBody>
          </p:sp>
        </p:grpSp>
        <p:sp>
          <p:nvSpPr>
            <p:cNvPr id="31" name="CaixaDeTexto 30"/>
            <p:cNvSpPr txBox="1"/>
            <p:nvPr/>
          </p:nvSpPr>
          <p:spPr bwMode="auto">
            <a:xfrm>
              <a:off x="6702511" y="964467"/>
              <a:ext cx="25580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44251">
                <a:defRPr/>
              </a:pPr>
              <a:r>
                <a:rPr lang="pt-BR" sz="11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charset="0"/>
                </a:rPr>
                <a:t>Meta não  atingida</a:t>
              </a:r>
            </a:p>
          </p:txBody>
        </p:sp>
        <p:cxnSp>
          <p:nvCxnSpPr>
            <p:cNvPr id="30" name="Conector reto 29"/>
            <p:cNvCxnSpPr/>
            <p:nvPr/>
          </p:nvCxnSpPr>
          <p:spPr>
            <a:xfrm>
              <a:off x="6520741" y="981652"/>
              <a:ext cx="0" cy="216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ixaDeTexto 18">
            <a:hlinkClick r:id="rId2" action="ppaction://hlinksldjump"/>
          </p:cNvPr>
          <p:cNvSpPr txBox="1"/>
          <p:nvPr/>
        </p:nvSpPr>
        <p:spPr>
          <a:xfrm>
            <a:off x="6541312" y="6484791"/>
            <a:ext cx="747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>
                <a:solidFill>
                  <a:schemeClr val="tx1">
                    <a:lumMod val="50000"/>
                    <a:lumOff val="50000"/>
                  </a:schemeClr>
                </a:solidFill>
              </a:rPr>
              <a:t>&lt; Menu&gt;</a:t>
            </a:r>
          </a:p>
        </p:txBody>
      </p:sp>
      <p:sp>
        <p:nvSpPr>
          <p:cNvPr id="22" name="Divisa 142">
            <a:hlinkClick r:id="rId3" action="ppaction://hlinksldjump"/>
            <a:extLst>
              <a:ext uri="{FF2B5EF4-FFF2-40B4-BE49-F238E27FC236}">
                <a16:creationId xmlns:a16="http://schemas.microsoft.com/office/drawing/2014/main" id="{08E9E7DB-FE48-4229-849E-6FEF188CF0ED}"/>
              </a:ext>
            </a:extLst>
          </p:cNvPr>
          <p:cNvSpPr/>
          <p:nvPr/>
        </p:nvSpPr>
        <p:spPr>
          <a:xfrm rot="10800000">
            <a:off x="11525513" y="6370707"/>
            <a:ext cx="180000" cy="180000"/>
          </a:xfrm>
          <a:prstGeom prst="chevron">
            <a:avLst/>
          </a:prstGeom>
          <a:solidFill>
            <a:srgbClr val="308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DE4C309-CA6C-453A-A7D0-E96A37812652}"/>
              </a:ext>
            </a:extLst>
          </p:cNvPr>
          <p:cNvSpPr txBox="1"/>
          <p:nvPr/>
        </p:nvSpPr>
        <p:spPr>
          <a:xfrm>
            <a:off x="6808124" y="1150068"/>
            <a:ext cx="4792171" cy="49343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>
            <a:spAutoFit/>
          </a:bodyPr>
          <a:lstStyle/>
          <a:p>
            <a:r>
              <a:rPr lang="pt-BR" sz="1600" b="1" dirty="0"/>
              <a:t>Ocorreram  22 acidentes em 2022, sendo 5 no 1º trimestre, 4 no 2º trimestre e mais 7 no 3º trimestre, e 6 no 4º trimestre</a:t>
            </a:r>
          </a:p>
          <a:p>
            <a:endParaRPr lang="pt-BR" sz="1050" dirty="0"/>
          </a:p>
          <a:p>
            <a:r>
              <a:rPr lang="pt-BR" sz="1100" dirty="0"/>
              <a:t> Plano de ação:</a:t>
            </a:r>
          </a:p>
          <a:p>
            <a:pPr marL="228600" indent="-228600">
              <a:buAutoNum type="arabicParenR"/>
            </a:pPr>
            <a:r>
              <a:rPr lang="pt-BR" sz="1100" dirty="0"/>
              <a:t>Melhoria técnica: instalação de escada modular para acesso seguro. Divulgação do acidente em DDS (Diálogo Diário de Segurança).</a:t>
            </a:r>
          </a:p>
          <a:p>
            <a:endParaRPr lang="pt-BR" sz="800" dirty="0"/>
          </a:p>
          <a:p>
            <a:r>
              <a:rPr lang="pt-BR" sz="1100" dirty="0"/>
              <a:t>2) Implantação integral do Projeto Energia, Segurança de Saúde ocupacional nas empresas Eletrobras com a consultoria Dupont </a:t>
            </a:r>
            <a:r>
              <a:rPr lang="pt-BR" sz="1100" dirty="0" err="1"/>
              <a:t>Sustainable</a:t>
            </a:r>
            <a:r>
              <a:rPr lang="pt-BR" sz="1100" dirty="0"/>
              <a:t> </a:t>
            </a:r>
            <a:r>
              <a:rPr lang="pt-BR" sz="1100" dirty="0" err="1"/>
              <a:t>Solutions</a:t>
            </a:r>
            <a:r>
              <a:rPr lang="pt-BR" sz="1100" dirty="0"/>
              <a:t> - DSS através das ações abaixo: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pt-BR" sz="1100" dirty="0"/>
              <a:t>Realização dos fóruns de governança de SSO e desdobramento para as </a:t>
            </a:r>
            <a:r>
              <a:rPr lang="pt-BR" sz="1100" dirty="0" err="1"/>
              <a:t>UOs</a:t>
            </a:r>
            <a:r>
              <a:rPr lang="pt-BR" sz="1100" dirty="0"/>
              <a:t> - Iniciado com 67% concluído;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pt-BR" sz="1100" dirty="0"/>
              <a:t>Plano de Implementação do Risk Factor (para força de trabalho) - Iniciado com 75 % concluído;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pt-BR" sz="1100" dirty="0"/>
              <a:t>Implementação das Ferramentas Preventivas (Gestão de Incidentes, IPS, Observação Comportamental) - Iniciado com 70% concluído;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pt-BR" sz="1100" dirty="0"/>
              <a:t>Implementação das Ferramentas Digitais (Dashboard e módulo das ferramentas preventivas) - Iniciado com 60% concluído;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pt-BR" sz="800" dirty="0"/>
          </a:p>
          <a:p>
            <a:r>
              <a:rPr lang="pt-BR" sz="1100" dirty="0"/>
              <a:t>3) Sendo estudado junto à DSS+ um contrato para novo Projeto de prevenção de acidentes customizado para as necessidades da Eletronuclear, devido saída do Grupo Eletrobras.</a:t>
            </a:r>
          </a:p>
          <a:p>
            <a:endParaRPr lang="pt-BR" sz="800" dirty="0"/>
          </a:p>
          <a:p>
            <a:r>
              <a:rPr lang="pt-BR" sz="1100" dirty="0"/>
              <a:t>4) Ajuste nas cláusulas de SSO na minuta padrão do contrato de terceirização. Está sendo trabalhado na DA envolvendo as áreas de Segurança do Trabalho e Aquisições. Será definido cronograma de finalização.</a:t>
            </a:r>
          </a:p>
          <a:p>
            <a:endParaRPr lang="pt-BR" sz="1100" dirty="0"/>
          </a:p>
        </p:txBody>
      </p:sp>
      <p:graphicFrame>
        <p:nvGraphicFramePr>
          <p:cNvPr id="20" name="Content Placeholder 5">
            <a:extLst>
              <a:ext uri="{FF2B5EF4-FFF2-40B4-BE49-F238E27FC236}">
                <a16:creationId xmlns:a16="http://schemas.microsoft.com/office/drawing/2014/main" id="{59303F9D-93DB-4300-A272-875889F09E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470549"/>
              </p:ext>
            </p:extLst>
          </p:nvPr>
        </p:nvGraphicFramePr>
        <p:xfrm>
          <a:off x="741495" y="2462318"/>
          <a:ext cx="6266241" cy="367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Picture 2" descr="C:\Users\LARROSA\Desktop\n atingi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80" y="2045030"/>
            <a:ext cx="140400" cy="23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131885" y="6427176"/>
            <a:ext cx="6835586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781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3"/>
          <p:cNvSpPr txBox="1">
            <a:spLocks/>
          </p:cNvSpPr>
          <p:nvPr/>
        </p:nvSpPr>
        <p:spPr>
          <a:xfrm>
            <a:off x="479397" y="51286"/>
            <a:ext cx="10657183" cy="817561"/>
          </a:xfrm>
          <a:prstGeom prst="rect">
            <a:avLst/>
          </a:prstGeom>
        </p:spPr>
        <p:txBody>
          <a:bodyPr anchor="b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595959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ODS 9 – INOVAÇÃO E INFRAESTRUTURA</a:t>
            </a:r>
          </a:p>
        </p:txBody>
      </p:sp>
      <p:sp>
        <p:nvSpPr>
          <p:cNvPr id="57" name="CaixaDeTexto 56">
            <a:hlinkClick r:id="rId2" action="ppaction://hlinksldjump"/>
          </p:cNvPr>
          <p:cNvSpPr txBox="1"/>
          <p:nvPr/>
        </p:nvSpPr>
        <p:spPr>
          <a:xfrm>
            <a:off x="6012115" y="6474189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595959">
                    <a:lumMod val="50000"/>
                    <a:lumOff val="50000"/>
                  </a:srgbClr>
                </a:solidFill>
              </a:rPr>
              <a:t>CMDE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50BA99E-C127-4D89-A69B-4AD20202A75C}"/>
              </a:ext>
            </a:extLst>
          </p:cNvPr>
          <p:cNvSpPr txBox="1">
            <a:spLocks/>
          </p:cNvSpPr>
          <p:nvPr/>
        </p:nvSpPr>
        <p:spPr bwMode="auto">
          <a:xfrm>
            <a:off x="566552" y="1030907"/>
            <a:ext cx="5741483" cy="4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040404"/>
                </a:solidFill>
                <a:latin typeface="Calibri"/>
                <a:cs typeface="Arial" charset="0"/>
              </a:rPr>
              <a:t>Automação digital para otimização do trabalho</a:t>
            </a:r>
          </a:p>
        </p:txBody>
      </p:sp>
      <p:grpSp>
        <p:nvGrpSpPr>
          <p:cNvPr id="26" name="Grupo 20">
            <a:extLst>
              <a:ext uri="{FF2B5EF4-FFF2-40B4-BE49-F238E27FC236}">
                <a16:creationId xmlns:a16="http://schemas.microsoft.com/office/drawing/2014/main" id="{5AC631A0-2421-48BA-98D0-CDC02E16926E}"/>
              </a:ext>
            </a:extLst>
          </p:cNvPr>
          <p:cNvGrpSpPr/>
          <p:nvPr/>
        </p:nvGrpSpPr>
        <p:grpSpPr>
          <a:xfrm>
            <a:off x="696116" y="1803998"/>
            <a:ext cx="2161016" cy="317850"/>
            <a:chOff x="7593410" y="1169741"/>
            <a:chExt cx="1839290" cy="261610"/>
          </a:xfrm>
        </p:grpSpPr>
        <p:grpSp>
          <p:nvGrpSpPr>
            <p:cNvPr id="27" name="Grupo 31">
              <a:extLst>
                <a:ext uri="{FF2B5EF4-FFF2-40B4-BE49-F238E27FC236}">
                  <a16:creationId xmlns:a16="http://schemas.microsoft.com/office/drawing/2014/main" id="{D2718833-1FA4-4295-BC7A-B344CF92EC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3410" y="1169741"/>
              <a:ext cx="1142603" cy="261610"/>
              <a:chOff x="3477032" y="1670906"/>
              <a:chExt cx="1142802" cy="261442"/>
            </a:xfrm>
          </p:grpSpPr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04FDA505-C01B-4397-BCFC-571BF9F00006}"/>
                  </a:ext>
                </a:extLst>
              </p:cNvPr>
              <p:cNvSpPr txBox="1"/>
              <p:nvPr/>
            </p:nvSpPr>
            <p:spPr>
              <a:xfrm>
                <a:off x="3540146" y="1670906"/>
                <a:ext cx="1079688" cy="2614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44251">
                  <a:defRPr/>
                </a:pPr>
                <a:r>
                  <a:rPr lang="pt-BR" sz="1100" dirty="0">
                    <a:solidFill>
                      <a:schemeClr val="bg1">
                        <a:lumMod val="50000"/>
                      </a:schemeClr>
                    </a:solidFill>
                    <a:latin typeface="Open Sans Light"/>
                  </a:rPr>
                  <a:t>Melhor</a:t>
                </a:r>
              </a:p>
            </p:txBody>
          </p:sp>
          <p:sp>
            <p:nvSpPr>
              <p:cNvPr id="35" name="Seta para baixo 30">
                <a:extLst>
                  <a:ext uri="{FF2B5EF4-FFF2-40B4-BE49-F238E27FC236}">
                    <a16:creationId xmlns:a16="http://schemas.microsoft.com/office/drawing/2014/main" id="{1DEF55C1-1B15-4CCD-9475-23831B2F5BFE}"/>
                  </a:ext>
                </a:extLst>
              </p:cNvPr>
              <p:cNvSpPr/>
              <p:nvPr/>
            </p:nvSpPr>
            <p:spPr>
              <a:xfrm flipV="1">
                <a:off x="3477032" y="1724682"/>
                <a:ext cx="126228" cy="15389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44251">
                  <a:defRPr/>
                </a:pPr>
                <a:endParaRPr lang="pt-BR" sz="1800"/>
              </a:p>
            </p:txBody>
          </p:sp>
        </p:grp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D1F20393-30A7-4697-A5C3-F79623F3B551}"/>
                </a:ext>
              </a:extLst>
            </p:cNvPr>
            <p:cNvSpPr txBox="1"/>
            <p:nvPr/>
          </p:nvSpPr>
          <p:spPr bwMode="auto">
            <a:xfrm>
              <a:off x="8256238" y="1169742"/>
              <a:ext cx="1176462" cy="215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544251">
                <a:defRPr/>
              </a:pPr>
              <a:r>
                <a:rPr lang="pt-BR" sz="1100" dirty="0">
                  <a:solidFill>
                    <a:schemeClr val="bg1">
                      <a:lumMod val="50000"/>
                    </a:schemeClr>
                  </a:solidFill>
                  <a:latin typeface="Open Sans Light"/>
                  <a:cs typeface="Arial" charset="0"/>
                </a:rPr>
                <a:t>Meta atingida</a:t>
              </a:r>
            </a:p>
          </p:txBody>
        </p: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D5BFAD4B-A566-4E46-B8BA-0B23673DCB35}"/>
                </a:ext>
              </a:extLst>
            </p:cNvPr>
            <p:cNvCxnSpPr/>
            <p:nvPr/>
          </p:nvCxnSpPr>
          <p:spPr>
            <a:xfrm>
              <a:off x="8252961" y="1201865"/>
              <a:ext cx="0" cy="216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90863" y="3806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38200" y="3681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Divisa 188">
            <a:hlinkClick r:id="rId3" action="ppaction://hlinksldjump"/>
            <a:extLst>
              <a:ext uri="{FF2B5EF4-FFF2-40B4-BE49-F238E27FC236}">
                <a16:creationId xmlns:a16="http://schemas.microsoft.com/office/drawing/2014/main" id="{4258E370-D817-43A6-9905-D387E085A1CD}"/>
              </a:ext>
            </a:extLst>
          </p:cNvPr>
          <p:cNvSpPr/>
          <p:nvPr/>
        </p:nvSpPr>
        <p:spPr>
          <a:xfrm rot="10800000">
            <a:off x="11619506" y="6384189"/>
            <a:ext cx="180000" cy="18000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aphicFrame>
        <p:nvGraphicFramePr>
          <p:cNvPr id="37" name="Content Placeholder 5">
            <a:extLst>
              <a:ext uri="{FF2B5EF4-FFF2-40B4-BE49-F238E27FC236}">
                <a16:creationId xmlns:a16="http://schemas.microsoft.com/office/drawing/2014/main" id="{07C5BFE1-29CA-495B-A9C5-17D56BF9CB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539033"/>
              </p:ext>
            </p:extLst>
          </p:nvPr>
        </p:nvGraphicFramePr>
        <p:xfrm>
          <a:off x="566552" y="2751539"/>
          <a:ext cx="6139048" cy="2726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etângulo 27"/>
          <p:cNvSpPr/>
          <p:nvPr/>
        </p:nvSpPr>
        <p:spPr>
          <a:xfrm>
            <a:off x="131884" y="6427176"/>
            <a:ext cx="10207869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Imagem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3"/>
          <a:stretch>
            <a:fillRect/>
          </a:stretch>
        </p:blipFill>
        <p:spPr bwMode="auto">
          <a:xfrm>
            <a:off x="1663595" y="1832764"/>
            <a:ext cx="141245" cy="1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13FBCE8C-127D-4BB2-9B4B-933E233826DC}"/>
              </a:ext>
            </a:extLst>
          </p:cNvPr>
          <p:cNvSpPr txBox="1"/>
          <p:nvPr/>
        </p:nvSpPr>
        <p:spPr>
          <a:xfrm>
            <a:off x="6779741" y="961844"/>
            <a:ext cx="4792171" cy="480350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>
            <a:spAutoFit/>
          </a:bodyPr>
          <a:lstStyle/>
          <a:p>
            <a:r>
              <a:rPr lang="pt-BR" sz="2000" b="1" dirty="0"/>
              <a:t>Foram entregues 12 robôs dos 12 previstos no ano</a:t>
            </a:r>
          </a:p>
          <a:p>
            <a:endParaRPr lang="pt-BR" sz="16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400" dirty="0"/>
              <a:t>Indicador passou a ser medido em 2022 e teve um ótimo desempenho;</a:t>
            </a:r>
          </a:p>
          <a:p>
            <a:endParaRPr lang="pt-B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400" dirty="0"/>
              <a:t>Os  principais robôs desenvolvidos no 3º e 4º trimestres foram:</a:t>
            </a:r>
          </a:p>
          <a:p>
            <a:endParaRPr lang="pt-B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400" dirty="0"/>
              <a:t>Estes robôs possibilitaram a automatização de processos que trouxeram grande economia de HH da Empresa.</a:t>
            </a:r>
          </a:p>
          <a:p>
            <a:endParaRPr lang="pt-B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400" dirty="0"/>
              <a:t>Para 2023, a Empresa tem a previsão de implementar mais 12 robôs.</a:t>
            </a:r>
          </a:p>
          <a:p>
            <a:endParaRPr lang="pt-B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400" dirty="0"/>
              <a:t>Com a finalidade de estabelecer uma cultura de inovação foram realizadas contratações de ferramentas de automação, gerenciamento de projeto em nuvem, computação em nuvem (Azure) e Business </a:t>
            </a:r>
            <a:r>
              <a:rPr lang="pt-BR" sz="1400" dirty="0" err="1"/>
              <a:t>Intelligence</a:t>
            </a:r>
            <a:r>
              <a:rPr lang="pt-BR" sz="1400" dirty="0"/>
              <a:t> (ferramenta Power BI). </a:t>
            </a:r>
          </a:p>
          <a:p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09758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611718" y="1124683"/>
            <a:ext cx="5868595" cy="4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40404"/>
                </a:solidFill>
                <a:latin typeface="Calibri"/>
                <a:cs typeface="Arial" charset="0"/>
              </a:rPr>
              <a:t>Índice Consolidado de Diversidade nas Posições Gerenciais e Processos Sucessórios</a:t>
            </a:r>
          </a:p>
        </p:txBody>
      </p:sp>
      <p:grpSp>
        <p:nvGrpSpPr>
          <p:cNvPr id="54" name="Grupo 53"/>
          <p:cNvGrpSpPr/>
          <p:nvPr/>
        </p:nvGrpSpPr>
        <p:grpSpPr>
          <a:xfrm>
            <a:off x="789109" y="1820179"/>
            <a:ext cx="2170814" cy="282310"/>
            <a:chOff x="7593410" y="1169741"/>
            <a:chExt cx="1420657" cy="282310"/>
          </a:xfrm>
        </p:grpSpPr>
        <p:grpSp>
          <p:nvGrpSpPr>
            <p:cNvPr id="55" name="Grupo 31"/>
            <p:cNvGrpSpPr>
              <a:grpSpLocks/>
            </p:cNvGrpSpPr>
            <p:nvPr/>
          </p:nvGrpSpPr>
          <p:grpSpPr bwMode="auto">
            <a:xfrm>
              <a:off x="7593410" y="1169741"/>
              <a:ext cx="1142603" cy="261610"/>
              <a:chOff x="3477032" y="1670906"/>
              <a:chExt cx="1142802" cy="261442"/>
            </a:xfrm>
          </p:grpSpPr>
          <p:sp>
            <p:nvSpPr>
              <p:cNvPr id="60" name="Seta para baixo 59"/>
              <p:cNvSpPr/>
              <p:nvPr/>
            </p:nvSpPr>
            <p:spPr>
              <a:xfrm flipV="1">
                <a:off x="3477032" y="1724682"/>
                <a:ext cx="126228" cy="15389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44251"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CaixaDeTexto 60"/>
              <p:cNvSpPr txBox="1"/>
              <p:nvPr/>
            </p:nvSpPr>
            <p:spPr>
              <a:xfrm>
                <a:off x="3540146" y="1670906"/>
                <a:ext cx="1079688" cy="2614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44251">
                  <a:defRPr/>
                </a:pPr>
                <a:r>
                  <a:rPr lang="pt-BR" sz="1100" dirty="0">
                    <a:solidFill>
                      <a:prstClr val="white">
                        <a:lumMod val="50000"/>
                      </a:prstClr>
                    </a:solidFill>
                    <a:latin typeface="Open Sans Light"/>
                  </a:rPr>
                  <a:t>Melhor</a:t>
                </a:r>
              </a:p>
            </p:txBody>
          </p:sp>
        </p:grpSp>
        <p:sp>
          <p:nvSpPr>
            <p:cNvPr id="58" name="CaixaDeTexto 57"/>
            <p:cNvSpPr txBox="1"/>
            <p:nvPr/>
          </p:nvSpPr>
          <p:spPr bwMode="auto">
            <a:xfrm>
              <a:off x="8269523" y="1190441"/>
              <a:ext cx="74454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544251">
                <a:defRPr/>
              </a:pPr>
              <a:endParaRPr lang="pt-BR" sz="1100" dirty="0">
                <a:solidFill>
                  <a:prstClr val="white">
                    <a:lumMod val="50000"/>
                  </a:prstClr>
                </a:solidFill>
                <a:latin typeface="Open Sans Light"/>
                <a:cs typeface="Arial" charset="0"/>
              </a:endParaRPr>
            </a:p>
          </p:txBody>
        </p:sp>
        <p:cxnSp>
          <p:nvCxnSpPr>
            <p:cNvPr id="57" name="Conector reto 56"/>
            <p:cNvCxnSpPr/>
            <p:nvPr/>
          </p:nvCxnSpPr>
          <p:spPr>
            <a:xfrm>
              <a:off x="8256240" y="1196259"/>
              <a:ext cx="0" cy="216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ítulo 3">
            <a:extLst>
              <a:ext uri="{FF2B5EF4-FFF2-40B4-BE49-F238E27FC236}">
                <a16:creationId xmlns:a16="http://schemas.microsoft.com/office/drawing/2014/main" id="{5F2A9FFD-DE20-407D-9920-5E9FA81B21B1}"/>
              </a:ext>
            </a:extLst>
          </p:cNvPr>
          <p:cNvSpPr txBox="1">
            <a:spLocks/>
          </p:cNvSpPr>
          <p:nvPr/>
        </p:nvSpPr>
        <p:spPr>
          <a:xfrm>
            <a:off x="479397" y="51286"/>
            <a:ext cx="10657183" cy="817561"/>
          </a:xfrm>
          <a:prstGeom prst="rect">
            <a:avLst/>
          </a:prstGeom>
        </p:spPr>
        <p:txBody>
          <a:bodyPr anchor="b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595959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ODS 10 – REDUÇÃO DAS DESIGUALDADES</a:t>
            </a:r>
          </a:p>
        </p:txBody>
      </p:sp>
      <p:sp>
        <p:nvSpPr>
          <p:cNvPr id="50" name="Divisa 188">
            <a:hlinkClick r:id="rId2" action="ppaction://hlinksldjump"/>
            <a:extLst>
              <a:ext uri="{FF2B5EF4-FFF2-40B4-BE49-F238E27FC236}">
                <a16:creationId xmlns:a16="http://schemas.microsoft.com/office/drawing/2014/main" id="{B1E15FAC-249E-4F47-88C5-A847934B6F32}"/>
              </a:ext>
            </a:extLst>
          </p:cNvPr>
          <p:cNvSpPr/>
          <p:nvPr/>
        </p:nvSpPr>
        <p:spPr>
          <a:xfrm rot="10800000">
            <a:off x="11900585" y="6456849"/>
            <a:ext cx="180000" cy="180000"/>
          </a:xfrm>
          <a:prstGeom prst="chevron">
            <a:avLst/>
          </a:prstGeom>
          <a:solidFill>
            <a:srgbClr val="A2D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aphicFrame>
        <p:nvGraphicFramePr>
          <p:cNvPr id="59" name="Content Placeholder 5">
            <a:extLst>
              <a:ext uri="{FF2B5EF4-FFF2-40B4-BE49-F238E27FC236}">
                <a16:creationId xmlns:a16="http://schemas.microsoft.com/office/drawing/2014/main" id="{53795A31-0AC8-4C31-BF81-635CBBC59F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686223"/>
              </p:ext>
            </p:extLst>
          </p:nvPr>
        </p:nvGraphicFramePr>
        <p:xfrm>
          <a:off x="591705" y="2524614"/>
          <a:ext cx="6411933" cy="3372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Retângulo 28"/>
          <p:cNvSpPr/>
          <p:nvPr/>
        </p:nvSpPr>
        <p:spPr>
          <a:xfrm>
            <a:off x="111415" y="6427176"/>
            <a:ext cx="10207869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41">
            <a:extLst>
              <a:ext uri="{FF2B5EF4-FFF2-40B4-BE49-F238E27FC236}">
                <a16:creationId xmlns:a16="http://schemas.microsoft.com/office/drawing/2014/main" id="{BD6871E7-AD67-4C45-BEF9-E16E7FE74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3"/>
          <a:stretch>
            <a:fillRect/>
          </a:stretch>
        </p:blipFill>
        <p:spPr bwMode="auto">
          <a:xfrm>
            <a:off x="1967838" y="1879685"/>
            <a:ext cx="215827" cy="1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F152248E-7781-47DD-919F-9E1398404301}"/>
              </a:ext>
            </a:extLst>
          </p:cNvPr>
          <p:cNvSpPr txBox="1"/>
          <p:nvPr/>
        </p:nvSpPr>
        <p:spPr bwMode="auto">
          <a:xfrm>
            <a:off x="1240882" y="1830529"/>
            <a:ext cx="20267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44251">
              <a:defRPr/>
            </a:pPr>
            <a:r>
              <a:rPr lang="pt-BR" sz="1100" dirty="0">
                <a:solidFill>
                  <a:prstClr val="white">
                    <a:lumMod val="50000"/>
                  </a:prstClr>
                </a:solidFill>
                <a:latin typeface="Open Sans Light"/>
                <a:cs typeface="Arial" charset="0"/>
              </a:rPr>
              <a:t>Meta atingida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590CD5A-7427-434E-8539-C69EF72820F0}"/>
              </a:ext>
            </a:extLst>
          </p:cNvPr>
          <p:cNvSpPr txBox="1"/>
          <p:nvPr/>
        </p:nvSpPr>
        <p:spPr>
          <a:xfrm>
            <a:off x="6808124" y="1150068"/>
            <a:ext cx="4792171" cy="483428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>
            <a:spAutoFit/>
          </a:bodyPr>
          <a:lstStyle/>
          <a:p>
            <a:r>
              <a:rPr lang="pt-BR" sz="1600" b="1" dirty="0">
                <a:solidFill>
                  <a:schemeClr val="tx1"/>
                </a:solidFill>
                <a:ea typeface="+mn-ea"/>
                <a:cs typeface="+mn-cs"/>
              </a:rPr>
              <a:t>O indicador visa  medir a participação e a efetivação de mulheres e minorias raciais em posições gerenciais e processos sucessórios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800" dirty="0">
              <a:solidFill>
                <a:schemeClr val="tx1"/>
              </a:solidFill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/>
                </a:solidFill>
                <a:ea typeface="+mn-ea"/>
                <a:cs typeface="+mn-cs"/>
              </a:rPr>
              <a:t>108 pessoas do grupo de </a:t>
            </a:r>
            <a:r>
              <a:rPr lang="pt-BR" sz="1600" dirty="0" err="1">
                <a:solidFill>
                  <a:schemeClr val="tx1"/>
                </a:solidFill>
                <a:ea typeface="+mn-ea"/>
                <a:cs typeface="+mn-cs"/>
              </a:rPr>
              <a:t>minorizados</a:t>
            </a:r>
            <a:r>
              <a:rPr lang="pt-BR" sz="1600" dirty="0">
                <a:solidFill>
                  <a:schemeClr val="tx1"/>
                </a:solidFill>
                <a:ea typeface="+mn-ea"/>
                <a:cs typeface="+mn-cs"/>
              </a:rPr>
              <a:t> ocupam cargos gerenciais ou participaram de processos seletivos para cargos gerenciais em 2022 na Eletronuclear;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tx1"/>
              </a:solidFill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/>
                </a:solidFill>
                <a:ea typeface="+mn-ea"/>
                <a:cs typeface="+mn-cs"/>
              </a:rPr>
              <a:t>Houve um avanço no indicador após a reestruturação da Empresa ocorrida em setembro de 2022.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tx1"/>
              </a:solidFill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600" dirty="0"/>
              <a:t>Iniciativas externas voluntárias: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pt-BR" sz="1600" dirty="0"/>
              <a:t>Programa Pró-equidade de Gênero e Raça coordenado pela Secretaria de Políticas para as Mulheres da Presidência da República 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pt-BR" sz="1600" dirty="0"/>
              <a:t>Termo de Suporte dos Princípios de Empoderamento das Mulheres (ONU).</a:t>
            </a:r>
          </a:p>
          <a:p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314701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3">
            <a:extLst>
              <a:ext uri="{FF2B5EF4-FFF2-40B4-BE49-F238E27FC236}">
                <a16:creationId xmlns:a16="http://schemas.microsoft.com/office/drawing/2014/main" id="{5F2A9FFD-DE20-407D-9920-5E9FA81B21B1}"/>
              </a:ext>
            </a:extLst>
          </p:cNvPr>
          <p:cNvSpPr txBox="1">
            <a:spLocks/>
          </p:cNvSpPr>
          <p:nvPr/>
        </p:nvSpPr>
        <p:spPr>
          <a:xfrm>
            <a:off x="479397" y="51286"/>
            <a:ext cx="10657183" cy="817561"/>
          </a:xfrm>
          <a:prstGeom prst="rect">
            <a:avLst/>
          </a:prstGeom>
        </p:spPr>
        <p:txBody>
          <a:bodyPr anchor="b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595959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ODS 12 – CONSUMO E PRODUÇÃO SUSTENTÁVEIS</a:t>
            </a:r>
          </a:p>
        </p:txBody>
      </p:sp>
      <p:sp>
        <p:nvSpPr>
          <p:cNvPr id="50" name="Divisa 188">
            <a:hlinkClick r:id="rId2" action="ppaction://hlinksldjump"/>
            <a:extLst>
              <a:ext uri="{FF2B5EF4-FFF2-40B4-BE49-F238E27FC236}">
                <a16:creationId xmlns:a16="http://schemas.microsoft.com/office/drawing/2014/main" id="{B1E15FAC-249E-4F47-88C5-A847934B6F32}"/>
              </a:ext>
            </a:extLst>
          </p:cNvPr>
          <p:cNvSpPr/>
          <p:nvPr/>
        </p:nvSpPr>
        <p:spPr>
          <a:xfrm rot="10800000">
            <a:off x="5916000" y="6470101"/>
            <a:ext cx="180000" cy="180000"/>
          </a:xfrm>
          <a:prstGeom prst="chevron">
            <a:avLst/>
          </a:prstGeom>
          <a:solidFill>
            <a:srgbClr val="A2D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500183" y="1097973"/>
            <a:ext cx="5415816" cy="4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3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040404"/>
                </a:solidFill>
                <a:latin typeface="Calibri"/>
                <a:cs typeface="Arial" charset="0"/>
              </a:rPr>
              <a:t>Fornecedores submetidos a </a:t>
            </a:r>
            <a:r>
              <a:rPr lang="pt-BR" altLang="pt-BR" sz="2000" dirty="0" err="1">
                <a:solidFill>
                  <a:srgbClr val="040404"/>
                </a:solidFill>
                <a:latin typeface="Calibri"/>
                <a:cs typeface="Arial" charset="0"/>
              </a:rPr>
              <a:t>Due</a:t>
            </a:r>
            <a:r>
              <a:rPr lang="pt-BR" altLang="pt-BR" sz="2000" dirty="0">
                <a:solidFill>
                  <a:srgbClr val="040404"/>
                </a:solidFill>
                <a:latin typeface="Calibri"/>
                <a:cs typeface="Arial" charset="0"/>
              </a:rPr>
              <a:t> </a:t>
            </a:r>
            <a:r>
              <a:rPr lang="pt-BR" altLang="pt-BR" sz="2000" dirty="0" err="1">
                <a:solidFill>
                  <a:srgbClr val="040404"/>
                </a:solidFill>
                <a:latin typeface="Calibri"/>
                <a:cs typeface="Arial" charset="0"/>
              </a:rPr>
              <a:t>Diligence</a:t>
            </a:r>
            <a:r>
              <a:rPr lang="pt-BR" altLang="pt-BR" sz="2000" dirty="0">
                <a:solidFill>
                  <a:srgbClr val="040404"/>
                </a:solidFill>
                <a:latin typeface="Calibri"/>
                <a:cs typeface="Arial" charset="0"/>
              </a:rPr>
              <a:t> nos aspectos ESG</a:t>
            </a:r>
          </a:p>
        </p:txBody>
      </p:sp>
      <p:graphicFrame>
        <p:nvGraphicFramePr>
          <p:cNvPr id="35" name="Content Placeholder 5">
            <a:extLst>
              <a:ext uri="{FF2B5EF4-FFF2-40B4-BE49-F238E27FC236}">
                <a16:creationId xmlns:a16="http://schemas.microsoft.com/office/drawing/2014/main" id="{9C3BB043-A7FC-4A16-891F-2AA3E9EC89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405429"/>
              </p:ext>
            </p:extLst>
          </p:nvPr>
        </p:nvGraphicFramePr>
        <p:xfrm>
          <a:off x="589227" y="2784614"/>
          <a:ext cx="6267263" cy="3260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8" name="Grupo 37"/>
          <p:cNvGrpSpPr/>
          <p:nvPr/>
        </p:nvGrpSpPr>
        <p:grpSpPr>
          <a:xfrm>
            <a:off x="703531" y="1974410"/>
            <a:ext cx="3019328" cy="282310"/>
            <a:chOff x="7593410" y="1169741"/>
            <a:chExt cx="1420658" cy="282310"/>
          </a:xfrm>
        </p:grpSpPr>
        <p:grpSp>
          <p:nvGrpSpPr>
            <p:cNvPr id="39" name="Grupo 31"/>
            <p:cNvGrpSpPr>
              <a:grpSpLocks/>
            </p:cNvGrpSpPr>
            <p:nvPr/>
          </p:nvGrpSpPr>
          <p:grpSpPr bwMode="auto">
            <a:xfrm>
              <a:off x="7593410" y="1169741"/>
              <a:ext cx="1142603" cy="261610"/>
              <a:chOff x="3477032" y="1670906"/>
              <a:chExt cx="1142802" cy="261442"/>
            </a:xfrm>
          </p:grpSpPr>
          <p:sp>
            <p:nvSpPr>
              <p:cNvPr id="44" name="Seta para baixo 43"/>
              <p:cNvSpPr/>
              <p:nvPr/>
            </p:nvSpPr>
            <p:spPr>
              <a:xfrm flipV="1">
                <a:off x="3477032" y="1724682"/>
                <a:ext cx="126228" cy="153890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44251"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CaixaDeTexto 45"/>
              <p:cNvSpPr txBox="1"/>
              <p:nvPr/>
            </p:nvSpPr>
            <p:spPr>
              <a:xfrm>
                <a:off x="3540146" y="1670906"/>
                <a:ext cx="1079688" cy="26144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44251">
                  <a:defRPr/>
                </a:pPr>
                <a:r>
                  <a:rPr lang="pt-BR" sz="1100" dirty="0">
                    <a:solidFill>
                      <a:prstClr val="white">
                        <a:lumMod val="50000"/>
                      </a:prstClr>
                    </a:solidFill>
                    <a:latin typeface="Open Sans Light"/>
                  </a:rPr>
                  <a:t>Melhor</a:t>
                </a:r>
              </a:p>
            </p:txBody>
          </p:sp>
        </p:grpSp>
        <p:sp>
          <p:nvSpPr>
            <p:cNvPr id="42" name="CaixaDeTexto 41"/>
            <p:cNvSpPr txBox="1"/>
            <p:nvPr/>
          </p:nvSpPr>
          <p:spPr bwMode="auto">
            <a:xfrm>
              <a:off x="8060418" y="1190441"/>
              <a:ext cx="9536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544251">
                <a:defRPr/>
              </a:pPr>
              <a:r>
                <a:rPr lang="pt-BR" sz="1100" dirty="0">
                  <a:solidFill>
                    <a:prstClr val="white">
                      <a:lumMod val="50000"/>
                    </a:prstClr>
                  </a:solidFill>
                  <a:latin typeface="Open Sans Light"/>
                  <a:cs typeface="Arial" charset="0"/>
                </a:rPr>
                <a:t>Meta atingida</a:t>
              </a:r>
            </a:p>
          </p:txBody>
        </p:sp>
        <p:cxnSp>
          <p:nvCxnSpPr>
            <p:cNvPr id="43" name="Conector reto 42"/>
            <p:cNvCxnSpPr/>
            <p:nvPr/>
          </p:nvCxnSpPr>
          <p:spPr>
            <a:xfrm>
              <a:off x="8027958" y="1197078"/>
              <a:ext cx="0" cy="216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m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3"/>
          <a:stretch>
            <a:fillRect/>
          </a:stretch>
        </p:blipFill>
        <p:spPr bwMode="auto">
          <a:xfrm>
            <a:off x="2308597" y="2017304"/>
            <a:ext cx="215827" cy="1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ângulo 28"/>
          <p:cNvSpPr/>
          <p:nvPr/>
        </p:nvSpPr>
        <p:spPr>
          <a:xfrm>
            <a:off x="131884" y="6427176"/>
            <a:ext cx="10207869" cy="36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AA3E84E-9F66-4693-AFD8-4AD5806C917B}"/>
              </a:ext>
            </a:extLst>
          </p:cNvPr>
          <p:cNvSpPr txBox="1"/>
          <p:nvPr/>
        </p:nvSpPr>
        <p:spPr>
          <a:xfrm>
            <a:off x="6785114" y="1150068"/>
            <a:ext cx="4815182" cy="48266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0" tIns="54425" rIns="108850" bIns="54425">
            <a:spAutoFit/>
          </a:bodyPr>
          <a:lstStyle/>
          <a:p>
            <a:pPr defTabSz="544251">
              <a:defRPr/>
            </a:pPr>
            <a:r>
              <a:rPr lang="pt-BR" sz="1600" b="1" dirty="0">
                <a:solidFill>
                  <a:srgbClr val="040404"/>
                </a:solidFill>
                <a:ea typeface="Verdana" pitchFamily="34" charset="0"/>
                <a:cs typeface="Verdana" pitchFamily="34" charset="0"/>
              </a:rPr>
              <a:t>Todos os 293 fornecedores contratados em 2022 passaram pelo processo de </a:t>
            </a:r>
            <a:r>
              <a:rPr lang="pt-BR" sz="1600" b="1" i="1" dirty="0" err="1">
                <a:solidFill>
                  <a:srgbClr val="040404"/>
                </a:solidFill>
                <a:ea typeface="Verdana" pitchFamily="34" charset="0"/>
                <a:cs typeface="Verdana" pitchFamily="34" charset="0"/>
              </a:rPr>
              <a:t>due</a:t>
            </a:r>
            <a:r>
              <a:rPr lang="pt-BR" sz="1600" b="1" i="1" dirty="0">
                <a:solidFill>
                  <a:srgbClr val="040404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BR" sz="1600" b="1" i="1" dirty="0" err="1">
                <a:solidFill>
                  <a:srgbClr val="040404"/>
                </a:solidFill>
                <a:ea typeface="Verdana" pitchFamily="34" charset="0"/>
                <a:cs typeface="Verdana" pitchFamily="34" charset="0"/>
              </a:rPr>
              <a:t>diligence</a:t>
            </a:r>
            <a:r>
              <a:rPr lang="pt-BR" sz="1600" b="1" i="1" dirty="0">
                <a:solidFill>
                  <a:srgbClr val="040404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BR" sz="1600" b="1" dirty="0">
                <a:solidFill>
                  <a:srgbClr val="040404"/>
                </a:solidFill>
                <a:ea typeface="Verdana" pitchFamily="34" charset="0"/>
                <a:cs typeface="Verdana" pitchFamily="34" charset="0"/>
              </a:rPr>
              <a:t>nos aspectos ESG.</a:t>
            </a:r>
          </a:p>
          <a:p>
            <a:pPr defTabSz="544251">
              <a:defRPr/>
            </a:pPr>
            <a:endParaRPr lang="pt-BR" sz="2000" dirty="0">
              <a:solidFill>
                <a:srgbClr val="040404"/>
              </a:solidFill>
              <a:ea typeface="Verdana" pitchFamily="34" charset="0"/>
              <a:cs typeface="Verdana" pitchFamily="34" charset="0"/>
            </a:endParaRPr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400" dirty="0"/>
              <a:t>A Eletronuclear desempenha processo de </a:t>
            </a:r>
            <a:r>
              <a:rPr lang="pt-BR" sz="1400" i="1" dirty="0" err="1"/>
              <a:t>due</a:t>
            </a:r>
            <a:r>
              <a:rPr lang="pt-BR" sz="1400" i="1" dirty="0"/>
              <a:t> </a:t>
            </a:r>
            <a:r>
              <a:rPr lang="pt-BR" sz="1400" i="1" dirty="0" err="1"/>
              <a:t>diligence</a:t>
            </a:r>
            <a:r>
              <a:rPr lang="pt-BR" sz="1400" dirty="0"/>
              <a:t>, do ponto de vista de EESG, desde 2021, conforme orientado em seu plano estratégico. O processo inclui conhecer em detalhes o estágio de enquadramento dos fornecedores quanto a requisitos relacionados a direitos humanos, integridade e sustentabilidade.</a:t>
            </a:r>
          </a:p>
          <a:p>
            <a:pPr defTabSz="544251">
              <a:defRPr/>
            </a:pPr>
            <a:endParaRPr lang="pt-BR" sz="1400" dirty="0"/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400" dirty="0"/>
              <a:t>Os processos de gestão de compras na Eletronuclear têm sua efetividade aferida simultaneamente por um conjunto de ferramentas dedicadas. </a:t>
            </a:r>
          </a:p>
          <a:p>
            <a:pPr defTabSz="544251">
              <a:defRPr/>
            </a:pPr>
            <a:endParaRPr lang="pt-BR" sz="1400" dirty="0"/>
          </a:p>
          <a:p>
            <a:pPr marL="171450" indent="-171450" defTabSz="544251">
              <a:buFont typeface="Wingdings" panose="05000000000000000000" pitchFamily="2" charset="2"/>
              <a:buChar char="§"/>
              <a:defRPr/>
            </a:pPr>
            <a:r>
              <a:rPr lang="pt-BR" sz="1400" dirty="0"/>
              <a:t>Há uma plataforma digital criada especificamente para facilitar o acesso a serviços e consultas, na qual, por meio da função “Fluxo de Gestão Comercial” (FGC), os colaboradores conseguem seguir, passo a passo, o fluxo completo de aquisição de bens e serviços.</a:t>
            </a:r>
          </a:p>
          <a:p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903636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heme/theme1.xml><?xml version="1.0" encoding="utf-8"?>
<a:theme xmlns:a="http://schemas.openxmlformats.org/drawingml/2006/main" name="4_Office Theme">
  <a:themeElements>
    <a:clrScheme name="Personalizada 9">
      <a:dk1>
        <a:srgbClr val="595959"/>
      </a:dk1>
      <a:lt1>
        <a:sysClr val="window" lastClr="FFFFFF"/>
      </a:lt1>
      <a:dk2>
        <a:srgbClr val="212745"/>
      </a:dk2>
      <a:lt2>
        <a:srgbClr val="B4DCFA"/>
      </a:lt2>
      <a:accent1>
        <a:srgbClr val="59A8D1"/>
      </a:accent1>
      <a:accent2>
        <a:srgbClr val="5DCEAF"/>
      </a:accent2>
      <a:accent3>
        <a:srgbClr val="CAD82A"/>
      </a:accent3>
      <a:accent4>
        <a:srgbClr val="B2C441"/>
      </a:accent4>
      <a:accent5>
        <a:srgbClr val="00B050"/>
      </a:accent5>
      <a:accent6>
        <a:srgbClr val="5DCEAF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Personalizada 9">
      <a:dk1>
        <a:srgbClr val="595959"/>
      </a:dk1>
      <a:lt1>
        <a:sysClr val="window" lastClr="FFFFFF"/>
      </a:lt1>
      <a:dk2>
        <a:srgbClr val="212745"/>
      </a:dk2>
      <a:lt2>
        <a:srgbClr val="B4DCFA"/>
      </a:lt2>
      <a:accent1>
        <a:srgbClr val="59A8D1"/>
      </a:accent1>
      <a:accent2>
        <a:srgbClr val="5DCEAF"/>
      </a:accent2>
      <a:accent3>
        <a:srgbClr val="CAD82A"/>
      </a:accent3>
      <a:accent4>
        <a:srgbClr val="B2C441"/>
      </a:accent4>
      <a:accent5>
        <a:srgbClr val="00B050"/>
      </a:accent5>
      <a:accent6>
        <a:srgbClr val="5DCEAF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CG Grid 16:9">
  <a:themeElements>
    <a:clrScheme name="Electrobas Grid 16:9">
      <a:dk1>
        <a:srgbClr val="575757"/>
      </a:dk1>
      <a:lt1>
        <a:sysClr val="window" lastClr="FFFFFF"/>
      </a:lt1>
      <a:dk2>
        <a:srgbClr val="0079C3"/>
      </a:dk2>
      <a:lt2>
        <a:srgbClr val="F2F2F2"/>
      </a:lt2>
      <a:accent1>
        <a:srgbClr val="003C61"/>
      </a:accent1>
      <a:accent2>
        <a:srgbClr val="004E7E"/>
      </a:accent2>
      <a:accent3>
        <a:srgbClr val="D6E149"/>
      </a:accent3>
      <a:accent4>
        <a:srgbClr val="294053"/>
      </a:accent4>
      <a:accent5>
        <a:srgbClr val="6E6E6E"/>
      </a:accent5>
      <a:accent6>
        <a:srgbClr val="25768E"/>
      </a:accent6>
      <a:hlink>
        <a:srgbClr val="00552D"/>
      </a:hlink>
      <a:folHlink>
        <a:srgbClr val="00552D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9C3"/>
        </a:solidFill>
        <a:ln w="9525" cap="rnd" cmpd="sng" algn="ctr">
          <a:noFill/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4.xml><?xml version="1.0" encoding="utf-8"?>
<a:theme xmlns:a="http://schemas.openxmlformats.org/drawingml/2006/main" name="1.2_PDNG - Claro - Abertuas Decoradas">
  <a:themeElements>
    <a:clrScheme name="PDNG">
      <a:dk1>
        <a:srgbClr val="222224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Personalizada 9">
      <a:dk1>
        <a:srgbClr val="595959"/>
      </a:dk1>
      <a:lt1>
        <a:sysClr val="window" lastClr="FFFFFF"/>
      </a:lt1>
      <a:dk2>
        <a:srgbClr val="212745"/>
      </a:dk2>
      <a:lt2>
        <a:srgbClr val="B4DCFA"/>
      </a:lt2>
      <a:accent1>
        <a:srgbClr val="59A8D1"/>
      </a:accent1>
      <a:accent2>
        <a:srgbClr val="5DCEAF"/>
      </a:accent2>
      <a:accent3>
        <a:srgbClr val="CAD82A"/>
      </a:accent3>
      <a:accent4>
        <a:srgbClr val="B2C441"/>
      </a:accent4>
      <a:accent5>
        <a:srgbClr val="00B050"/>
      </a:accent5>
      <a:accent6>
        <a:srgbClr val="5DCEAF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Personalizada 9">
      <a:dk1>
        <a:srgbClr val="595959"/>
      </a:dk1>
      <a:lt1>
        <a:sysClr val="window" lastClr="FFFFFF"/>
      </a:lt1>
      <a:dk2>
        <a:srgbClr val="212745"/>
      </a:dk2>
      <a:lt2>
        <a:srgbClr val="B4DCFA"/>
      </a:lt2>
      <a:accent1>
        <a:srgbClr val="59A8D1"/>
      </a:accent1>
      <a:accent2>
        <a:srgbClr val="5DCEAF"/>
      </a:accent2>
      <a:accent3>
        <a:srgbClr val="CAD82A"/>
      </a:accent3>
      <a:accent4>
        <a:srgbClr val="B2C441"/>
      </a:accent4>
      <a:accent5>
        <a:srgbClr val="00B050"/>
      </a:accent5>
      <a:accent6>
        <a:srgbClr val="5DCEAF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6_Office Theme">
  <a:themeElements>
    <a:clrScheme name="Personalizada 9">
      <a:dk1>
        <a:srgbClr val="595959"/>
      </a:dk1>
      <a:lt1>
        <a:sysClr val="window" lastClr="FFFFFF"/>
      </a:lt1>
      <a:dk2>
        <a:srgbClr val="212745"/>
      </a:dk2>
      <a:lt2>
        <a:srgbClr val="B4DCFA"/>
      </a:lt2>
      <a:accent1>
        <a:srgbClr val="59A8D1"/>
      </a:accent1>
      <a:accent2>
        <a:srgbClr val="5DCEAF"/>
      </a:accent2>
      <a:accent3>
        <a:srgbClr val="CAD82A"/>
      </a:accent3>
      <a:accent4>
        <a:srgbClr val="B2C441"/>
      </a:accent4>
      <a:accent5>
        <a:srgbClr val="00B050"/>
      </a:accent5>
      <a:accent6>
        <a:srgbClr val="5DCEAF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DNG">
    <a:dk1>
      <a:srgbClr val="222224"/>
    </a:dk1>
    <a:lt1>
      <a:sysClr val="window" lastClr="FFFFFF"/>
    </a:lt1>
    <a:dk2>
      <a:srgbClr val="1C5686"/>
    </a:dk2>
    <a:lt2>
      <a:srgbClr val="22658C"/>
    </a:lt2>
    <a:accent1>
      <a:srgbClr val="CAD82A"/>
    </a:accent1>
    <a:accent2>
      <a:srgbClr val="B2C441"/>
    </a:accent2>
    <a:accent3>
      <a:srgbClr val="8EB240"/>
    </a:accent3>
    <a:accent4>
      <a:srgbClr val="649E4A"/>
    </a:accent4>
    <a:accent5>
      <a:srgbClr val="378966"/>
    </a:accent5>
    <a:accent6>
      <a:srgbClr val="197585"/>
    </a:accent6>
    <a:hlink>
      <a:srgbClr val="7030A0"/>
    </a:hlink>
    <a:folHlink>
      <a:srgbClr val="00B0F0"/>
    </a:folHlink>
  </a:clrScheme>
  <a:fontScheme name="Custom 3">
    <a:majorFont>
      <a:latin typeface="Open Sans Light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DNG">
    <a:dk1>
      <a:srgbClr val="222224"/>
    </a:dk1>
    <a:lt1>
      <a:sysClr val="window" lastClr="FFFFFF"/>
    </a:lt1>
    <a:dk2>
      <a:srgbClr val="1C5686"/>
    </a:dk2>
    <a:lt2>
      <a:srgbClr val="22658C"/>
    </a:lt2>
    <a:accent1>
      <a:srgbClr val="CAD82A"/>
    </a:accent1>
    <a:accent2>
      <a:srgbClr val="B2C441"/>
    </a:accent2>
    <a:accent3>
      <a:srgbClr val="8EB240"/>
    </a:accent3>
    <a:accent4>
      <a:srgbClr val="649E4A"/>
    </a:accent4>
    <a:accent5>
      <a:srgbClr val="378966"/>
    </a:accent5>
    <a:accent6>
      <a:srgbClr val="197585"/>
    </a:accent6>
    <a:hlink>
      <a:srgbClr val="7030A0"/>
    </a:hlink>
    <a:folHlink>
      <a:srgbClr val="00B0F0"/>
    </a:folHlink>
  </a:clrScheme>
  <a:fontScheme name="Custom 3">
    <a:majorFont>
      <a:latin typeface="Open Sans Light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DNG">
    <a:dk1>
      <a:srgbClr val="222224"/>
    </a:dk1>
    <a:lt1>
      <a:sysClr val="window" lastClr="FFFFFF"/>
    </a:lt1>
    <a:dk2>
      <a:srgbClr val="1C5686"/>
    </a:dk2>
    <a:lt2>
      <a:srgbClr val="22658C"/>
    </a:lt2>
    <a:accent1>
      <a:srgbClr val="CAD82A"/>
    </a:accent1>
    <a:accent2>
      <a:srgbClr val="B2C441"/>
    </a:accent2>
    <a:accent3>
      <a:srgbClr val="8EB240"/>
    </a:accent3>
    <a:accent4>
      <a:srgbClr val="649E4A"/>
    </a:accent4>
    <a:accent5>
      <a:srgbClr val="378966"/>
    </a:accent5>
    <a:accent6>
      <a:srgbClr val="197585"/>
    </a:accent6>
    <a:hlink>
      <a:srgbClr val="7030A0"/>
    </a:hlink>
    <a:folHlink>
      <a:srgbClr val="00B0F0"/>
    </a:folHlink>
  </a:clrScheme>
  <a:fontScheme name="Custom 3">
    <a:majorFont>
      <a:latin typeface="Open Sans Light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DNG">
    <a:dk1>
      <a:srgbClr val="222224"/>
    </a:dk1>
    <a:lt1>
      <a:sysClr val="window" lastClr="FFFFFF"/>
    </a:lt1>
    <a:dk2>
      <a:srgbClr val="1C5686"/>
    </a:dk2>
    <a:lt2>
      <a:srgbClr val="22658C"/>
    </a:lt2>
    <a:accent1>
      <a:srgbClr val="CAD82A"/>
    </a:accent1>
    <a:accent2>
      <a:srgbClr val="B2C441"/>
    </a:accent2>
    <a:accent3>
      <a:srgbClr val="8EB240"/>
    </a:accent3>
    <a:accent4>
      <a:srgbClr val="649E4A"/>
    </a:accent4>
    <a:accent5>
      <a:srgbClr val="378966"/>
    </a:accent5>
    <a:accent6>
      <a:srgbClr val="197585"/>
    </a:accent6>
    <a:hlink>
      <a:srgbClr val="7030A0"/>
    </a:hlink>
    <a:folHlink>
      <a:srgbClr val="00B0F0"/>
    </a:folHlink>
  </a:clrScheme>
  <a:fontScheme name="Custom 3">
    <a:majorFont>
      <a:latin typeface="Open Sans Light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DNG">
    <a:dk1>
      <a:srgbClr val="222224"/>
    </a:dk1>
    <a:lt1>
      <a:sysClr val="window" lastClr="FFFFFF"/>
    </a:lt1>
    <a:dk2>
      <a:srgbClr val="1C5686"/>
    </a:dk2>
    <a:lt2>
      <a:srgbClr val="22658C"/>
    </a:lt2>
    <a:accent1>
      <a:srgbClr val="CAD82A"/>
    </a:accent1>
    <a:accent2>
      <a:srgbClr val="B2C441"/>
    </a:accent2>
    <a:accent3>
      <a:srgbClr val="8EB240"/>
    </a:accent3>
    <a:accent4>
      <a:srgbClr val="649E4A"/>
    </a:accent4>
    <a:accent5>
      <a:srgbClr val="378966"/>
    </a:accent5>
    <a:accent6>
      <a:srgbClr val="197585"/>
    </a:accent6>
    <a:hlink>
      <a:srgbClr val="7030A0"/>
    </a:hlink>
    <a:folHlink>
      <a:srgbClr val="00B0F0"/>
    </a:folHlink>
  </a:clrScheme>
  <a:fontScheme name="Custom 3">
    <a:majorFont>
      <a:latin typeface="Open Sans Light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DNG">
    <a:dk1>
      <a:srgbClr val="222224"/>
    </a:dk1>
    <a:lt1>
      <a:sysClr val="window" lastClr="FFFFFF"/>
    </a:lt1>
    <a:dk2>
      <a:srgbClr val="1C5686"/>
    </a:dk2>
    <a:lt2>
      <a:srgbClr val="22658C"/>
    </a:lt2>
    <a:accent1>
      <a:srgbClr val="CAD82A"/>
    </a:accent1>
    <a:accent2>
      <a:srgbClr val="B2C441"/>
    </a:accent2>
    <a:accent3>
      <a:srgbClr val="8EB240"/>
    </a:accent3>
    <a:accent4>
      <a:srgbClr val="649E4A"/>
    </a:accent4>
    <a:accent5>
      <a:srgbClr val="378966"/>
    </a:accent5>
    <a:accent6>
      <a:srgbClr val="197585"/>
    </a:accent6>
    <a:hlink>
      <a:srgbClr val="7030A0"/>
    </a:hlink>
    <a:folHlink>
      <a:srgbClr val="00B0F0"/>
    </a:folHlink>
  </a:clrScheme>
  <a:fontScheme name="Custom 3">
    <a:majorFont>
      <a:latin typeface="Open Sans Light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DNG">
    <a:dk1>
      <a:srgbClr val="222224"/>
    </a:dk1>
    <a:lt1>
      <a:sysClr val="window" lastClr="FFFFFF"/>
    </a:lt1>
    <a:dk2>
      <a:srgbClr val="1C5686"/>
    </a:dk2>
    <a:lt2>
      <a:srgbClr val="22658C"/>
    </a:lt2>
    <a:accent1>
      <a:srgbClr val="CAD82A"/>
    </a:accent1>
    <a:accent2>
      <a:srgbClr val="B2C441"/>
    </a:accent2>
    <a:accent3>
      <a:srgbClr val="8EB240"/>
    </a:accent3>
    <a:accent4>
      <a:srgbClr val="649E4A"/>
    </a:accent4>
    <a:accent5>
      <a:srgbClr val="378966"/>
    </a:accent5>
    <a:accent6>
      <a:srgbClr val="197585"/>
    </a:accent6>
    <a:hlink>
      <a:srgbClr val="7030A0"/>
    </a:hlink>
    <a:folHlink>
      <a:srgbClr val="00B0F0"/>
    </a:folHlink>
  </a:clrScheme>
  <a:fontScheme name="Custom 3">
    <a:majorFont>
      <a:latin typeface="Open Sans Light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DNG">
    <a:dk1>
      <a:srgbClr val="222224"/>
    </a:dk1>
    <a:lt1>
      <a:sysClr val="window" lastClr="FFFFFF"/>
    </a:lt1>
    <a:dk2>
      <a:srgbClr val="1C5686"/>
    </a:dk2>
    <a:lt2>
      <a:srgbClr val="22658C"/>
    </a:lt2>
    <a:accent1>
      <a:srgbClr val="CAD82A"/>
    </a:accent1>
    <a:accent2>
      <a:srgbClr val="B2C441"/>
    </a:accent2>
    <a:accent3>
      <a:srgbClr val="8EB240"/>
    </a:accent3>
    <a:accent4>
      <a:srgbClr val="649E4A"/>
    </a:accent4>
    <a:accent5>
      <a:srgbClr val="378966"/>
    </a:accent5>
    <a:accent6>
      <a:srgbClr val="197585"/>
    </a:accent6>
    <a:hlink>
      <a:srgbClr val="7030A0"/>
    </a:hlink>
    <a:folHlink>
      <a:srgbClr val="00B0F0"/>
    </a:folHlink>
  </a:clrScheme>
  <a:fontScheme name="Custom 3">
    <a:majorFont>
      <a:latin typeface="Open Sans Light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615544F2915364B973347088E40FD67" ma:contentTypeVersion="3" ma:contentTypeDescription="Crie um novo documento." ma:contentTypeScope="" ma:versionID="ba69b5550b1f43302fbeb612cea2437d">
  <xsd:schema xmlns:xsd="http://www.w3.org/2001/XMLSchema" xmlns:xs="http://www.w3.org/2001/XMLSchema" xmlns:p="http://schemas.microsoft.com/office/2006/metadata/properties" xmlns:ns1="http://schemas.microsoft.com/sharepoint/v3" xmlns:ns2="6daffa36-508b-46f6-b1e7-b68e4f74c0c3" targetNamespace="http://schemas.microsoft.com/office/2006/metadata/properties" ma:root="true" ma:fieldsID="e557f50445866cb4d55a111129f4561f" ns1:_="" ns2:_="">
    <xsd:import namespace="http://schemas.microsoft.com/sharepoint/v3"/>
    <xsd:import namespace="6daffa36-508b-46f6-b1e7-b68e4f74c0c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ia" minOccurs="0"/>
                <xsd:element ref="ns2:Orde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gendamento de Data de Início" ma:description="Data de Início de Agendamento é uma coluna de site criada pelo recurso de Publicação. Ela é usada para especificar a data e hora em que essa página aparecerá pela primeira vez aos visitantes do site." ma:hidden="true" ma:internalName="PublishingStartDate">
      <xsd:simpleType>
        <xsd:restriction base="dms:Unknown"/>
      </xsd:simpleType>
    </xsd:element>
    <xsd:element name="PublishingExpirationDate" ma:index="9" nillable="true" ma:displayName="Agendamento de Data de Término" ma:description="Data Final de Agendamento é uma coluna de site criada pelo recurso de Publicação. Ela é usada para especificar a data e a hora em que essa página não será mais exibida aos visitantes do site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ffa36-508b-46f6-b1e7-b68e4f74c0c3" elementFormDefault="qualified">
    <xsd:import namespace="http://schemas.microsoft.com/office/2006/documentManagement/types"/>
    <xsd:import namespace="http://schemas.microsoft.com/office/infopath/2007/PartnerControls"/>
    <xsd:element name="Categoria" ma:index="10" nillable="true" ma:displayName="Categoria" ma:default="Categoria 1" ma:format="Dropdown" ma:internalName="Categoria">
      <xsd:simpleType>
        <xsd:restriction base="dms:Choice">
          <xsd:enumeration value="Categoria 1"/>
          <xsd:enumeration value="Categoria 2"/>
          <xsd:enumeration value="Categoria 3"/>
          <xsd:enumeration value="Categoria 4"/>
        </xsd:restriction>
      </xsd:simpleType>
    </xsd:element>
    <xsd:element name="Ordem" ma:index="11" nillable="true" ma:displayName="Ordem" ma:internalName="Ordem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ia xmlns="6daffa36-508b-46f6-b1e7-b68e4f74c0c3">Categoria 1</Categoria>
    <PublishingExpirationDate xmlns="http://schemas.microsoft.com/sharepoint/v3" xsi:nil="true"/>
    <PublishingStartDate xmlns="http://schemas.microsoft.com/sharepoint/v3" xsi:nil="true"/>
    <Ordem xmlns="6daffa36-508b-46f6-b1e7-b68e4f74c0c3">0</Ordem>
  </documentManagement>
</p:properties>
</file>

<file path=customXml/itemProps1.xml><?xml version="1.0" encoding="utf-8"?>
<ds:datastoreItem xmlns:ds="http://schemas.openxmlformats.org/officeDocument/2006/customXml" ds:itemID="{F9A28315-51FD-4967-A572-70E8C3A271A1}"/>
</file>

<file path=customXml/itemProps2.xml><?xml version="1.0" encoding="utf-8"?>
<ds:datastoreItem xmlns:ds="http://schemas.openxmlformats.org/officeDocument/2006/customXml" ds:itemID="{87133671-3914-4114-AB74-1DB3FF47B7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C2ADEE-E906-418C-8043-A85CFC7755ED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a91d410a-7a81-4ee0-a133-82824b3dbb2c"/>
    <ds:schemaRef ds:uri="http://purl.org/dc/terms/"/>
    <ds:schemaRef ds:uri="http://purl.org/dc/elements/1.1/"/>
    <ds:schemaRef ds:uri="http://schemas.microsoft.com/office/infopath/2007/PartnerControls"/>
    <ds:schemaRef ds:uri="c7494ce6-79b7-4a24-8f79-27336eab174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50439</TotalTime>
  <Words>1735</Words>
  <Application>Microsoft Office PowerPoint</Application>
  <PresentationFormat>Widescreen</PresentationFormat>
  <Paragraphs>208</Paragraphs>
  <Slides>12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7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31" baseType="lpstr">
      <vt:lpstr>Open Sans Light</vt:lpstr>
      <vt:lpstr>Calibri</vt:lpstr>
      <vt:lpstr>Wingdings</vt:lpstr>
      <vt:lpstr>Segoe UI Black</vt:lpstr>
      <vt:lpstr>Courier New</vt:lpstr>
      <vt:lpstr>Helvetica</vt:lpstr>
      <vt:lpstr>Trebuchet MS</vt:lpstr>
      <vt:lpstr>Arial</vt:lpstr>
      <vt:lpstr>Gadugi</vt:lpstr>
      <vt:lpstr>Century Gothic</vt:lpstr>
      <vt:lpstr>Calibri Light</vt:lpstr>
      <vt:lpstr>4_Office Theme</vt:lpstr>
      <vt:lpstr>3_Office Theme</vt:lpstr>
      <vt:lpstr>BCG Grid 16:9</vt:lpstr>
      <vt:lpstr>1.2_PDNG - Claro - Abertuas Decoradas</vt:lpstr>
      <vt:lpstr>6_Office Theme</vt:lpstr>
      <vt:lpstr>10_Office Theme</vt:lpstr>
      <vt:lpstr>16_Office Theme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Relatorio Indicadores Agenda 2030 2022</dc:title>
  <dc:creator>Riyan PC</dc:creator>
  <cp:lastModifiedBy>Marcos Vinicius Cunha Oliveira</cp:lastModifiedBy>
  <cp:revision>2582</cp:revision>
  <cp:lastPrinted>2023-04-13T19:26:10Z</cp:lastPrinted>
  <dcterms:created xsi:type="dcterms:W3CDTF">2017-12-19T19:12:56Z</dcterms:created>
  <dcterms:modified xsi:type="dcterms:W3CDTF">2023-05-19T14:27:43Z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0x010100E615544F2915364B973347088E40FD67</vt:lpwstr>
  </property>
</Properties>
</file>